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1"/>
  </p:notesMasterIdLst>
  <p:sldIdLst>
    <p:sldId id="256" r:id="rId2"/>
    <p:sldId id="257" r:id="rId3"/>
    <p:sldId id="272" r:id="rId4"/>
    <p:sldId id="260" r:id="rId5"/>
    <p:sldId id="273" r:id="rId6"/>
    <p:sldId id="263" r:id="rId7"/>
    <p:sldId id="281" r:id="rId8"/>
    <p:sldId id="274" r:id="rId9"/>
    <p:sldId id="261" r:id="rId10"/>
    <p:sldId id="276" r:id="rId11"/>
    <p:sldId id="280" r:id="rId12"/>
    <p:sldId id="282" r:id="rId13"/>
    <p:sldId id="265" r:id="rId14"/>
    <p:sldId id="277" r:id="rId15"/>
    <p:sldId id="283" r:id="rId16"/>
    <p:sldId id="275" r:id="rId17"/>
    <p:sldId id="279" r:id="rId18"/>
    <p:sldId id="284" r:id="rId19"/>
    <p:sldId id="269" r:id="rId20"/>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EDE7"/>
    <a:srgbClr val="CA1CBE"/>
    <a:srgbClr val="E6E6E6"/>
    <a:srgbClr val="D9F6F7"/>
    <a:srgbClr val="CCF6F8"/>
    <a:srgbClr val="76D3E6"/>
    <a:srgbClr val="A0E8EA"/>
    <a:srgbClr val="24B3BA"/>
    <a:srgbClr val="BAEFF0"/>
    <a:srgbClr val="42D2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2" d="100"/>
          <a:sy n="82" d="100"/>
        </p:scale>
        <p:origin x="72" y="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399752-19A7-4094-9FA6-310717FFA3CB}" type="datetimeFigureOut">
              <a:rPr lang="pl-PL" smtClean="0"/>
              <a:t>30.10.2024</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9DAC17-4ED1-4D93-BA61-03FCC7501F4A}" type="slidenum">
              <a:rPr lang="pl-PL" smtClean="0"/>
              <a:t>‹#›</a:t>
            </a:fld>
            <a:endParaRPr lang="pl-PL"/>
          </a:p>
        </p:txBody>
      </p:sp>
    </p:spTree>
    <p:extLst>
      <p:ext uri="{BB962C8B-B14F-4D97-AF65-F5344CB8AC3E}">
        <p14:creationId xmlns:p14="http://schemas.microsoft.com/office/powerpoint/2010/main" val="12898683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E29DAC17-4ED1-4D93-BA61-03FCC7501F4A}" type="slidenum">
              <a:rPr lang="pl-PL" smtClean="0"/>
              <a:t>12</a:t>
            </a:fld>
            <a:endParaRPr lang="pl-PL"/>
          </a:p>
        </p:txBody>
      </p:sp>
    </p:spTree>
    <p:extLst>
      <p:ext uri="{BB962C8B-B14F-4D97-AF65-F5344CB8AC3E}">
        <p14:creationId xmlns:p14="http://schemas.microsoft.com/office/powerpoint/2010/main" val="3027126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pl-PL" smtClean="0"/>
              <a:t>Kliknij, aby edytować styl</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pl-PL" smtClean="0"/>
              <a:t>Kliknij, aby edytować styl wzorca podtytułu</a:t>
            </a:r>
            <a:endParaRPr lang="en-US" dirty="0"/>
          </a:p>
        </p:txBody>
      </p:sp>
      <p:sp>
        <p:nvSpPr>
          <p:cNvPr id="4" name="Date Placeholder 3"/>
          <p:cNvSpPr>
            <a:spLocks noGrp="1"/>
          </p:cNvSpPr>
          <p:nvPr>
            <p:ph type="dt" sz="half" idx="10"/>
          </p:nvPr>
        </p:nvSpPr>
        <p:spPr/>
        <p:txBody>
          <a:bodyPr/>
          <a:lstStyle/>
          <a:p>
            <a:fld id="{249D30B5-CC2B-4122-BDB7-026FF6D76FD5}" type="datetimeFigureOut">
              <a:rPr lang="pl-PL" smtClean="0"/>
              <a:t>30.10.2024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87E3C774-EDDE-495A-BD69-CA56345B62EA}" type="slidenum">
              <a:rPr lang="pl-PL" smtClean="0"/>
              <a:t>‹#›</a:t>
            </a:fld>
            <a:endParaRPr lang="pl-PL"/>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4429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pl-PL" smtClean="0"/>
              <a:t>Kliknij, aby edytować styl</a:t>
            </a:r>
            <a:endParaRPr lang="en-US" dirty="0"/>
          </a:p>
        </p:txBody>
      </p:sp>
      <p:sp>
        <p:nvSpPr>
          <p:cNvPr id="3" name="Content Placeholder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249D30B5-CC2B-4122-BDB7-026FF6D76FD5}" type="datetimeFigureOut">
              <a:rPr lang="pl-PL" smtClean="0"/>
              <a:t>30.10.2024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87E3C774-EDDE-495A-BD69-CA56345B62EA}" type="slidenum">
              <a:rPr lang="pl-PL" smtClean="0"/>
              <a:t>‹#›</a:t>
            </a:fld>
            <a:endParaRPr lang="pl-PL"/>
          </a:p>
        </p:txBody>
      </p:sp>
    </p:spTree>
    <p:extLst>
      <p:ext uri="{BB962C8B-B14F-4D97-AF65-F5344CB8AC3E}">
        <p14:creationId xmlns:p14="http://schemas.microsoft.com/office/powerpoint/2010/main" val="986833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pl-PL" smtClean="0"/>
              <a:t>Kliknij, aby edytować styl</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Date Placeholder 3"/>
          <p:cNvSpPr>
            <a:spLocks noGrp="1"/>
          </p:cNvSpPr>
          <p:nvPr>
            <p:ph type="dt" sz="half" idx="10"/>
          </p:nvPr>
        </p:nvSpPr>
        <p:spPr/>
        <p:txBody>
          <a:bodyPr/>
          <a:lstStyle/>
          <a:p>
            <a:fld id="{249D30B5-CC2B-4122-BDB7-026FF6D76FD5}" type="datetimeFigureOut">
              <a:rPr lang="pl-PL" smtClean="0"/>
              <a:t>30.10.2024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87E3C774-EDDE-495A-BD69-CA56345B62EA}" type="slidenum">
              <a:rPr lang="pl-PL" smtClean="0"/>
              <a:t>‹#›</a:t>
            </a:fld>
            <a:endParaRPr lang="pl-PL"/>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1454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pl-PL" smtClean="0"/>
              <a:t>Kliknij, aby edytować styl</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Date Placeholder 4"/>
          <p:cNvSpPr>
            <a:spLocks noGrp="1"/>
          </p:cNvSpPr>
          <p:nvPr>
            <p:ph type="dt" sz="half" idx="10"/>
          </p:nvPr>
        </p:nvSpPr>
        <p:spPr/>
        <p:txBody>
          <a:bodyPr/>
          <a:lstStyle/>
          <a:p>
            <a:fld id="{249D30B5-CC2B-4122-BDB7-026FF6D76FD5}" type="datetimeFigureOut">
              <a:rPr lang="pl-PL" smtClean="0"/>
              <a:t>30.10.2024</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87E3C774-EDDE-495A-BD69-CA56345B62EA}" type="slidenum">
              <a:rPr lang="pl-PL" smtClean="0"/>
              <a:t>‹#›</a:t>
            </a:fld>
            <a:endParaRPr lang="pl-PL"/>
          </a:p>
        </p:txBody>
      </p:sp>
    </p:spTree>
    <p:extLst>
      <p:ext uri="{BB962C8B-B14F-4D97-AF65-F5344CB8AC3E}">
        <p14:creationId xmlns:p14="http://schemas.microsoft.com/office/powerpoint/2010/main" val="757765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pl-PL" smtClean="0"/>
              <a:t>Kliknij, aby edytować styl</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Content Placeholder 3"/>
          <p:cNvSpPr>
            <a:spLocks noGrp="1"/>
          </p:cNvSpPr>
          <p:nvPr>
            <p:ph sz="half" idx="2"/>
          </p:nvPr>
        </p:nvSpPr>
        <p:spPr>
          <a:xfrm>
            <a:off x="1097280" y="2582334"/>
            <a:ext cx="4937760" cy="337820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Content Placeholder 5"/>
          <p:cNvSpPr>
            <a:spLocks noGrp="1"/>
          </p:cNvSpPr>
          <p:nvPr>
            <p:ph sz="quarter" idx="4"/>
          </p:nvPr>
        </p:nvSpPr>
        <p:spPr>
          <a:xfrm>
            <a:off x="6217920" y="2582334"/>
            <a:ext cx="4937760" cy="337820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7" name="Date Placeholder 6"/>
          <p:cNvSpPr>
            <a:spLocks noGrp="1"/>
          </p:cNvSpPr>
          <p:nvPr>
            <p:ph type="dt" sz="half" idx="10"/>
          </p:nvPr>
        </p:nvSpPr>
        <p:spPr/>
        <p:txBody>
          <a:bodyPr/>
          <a:lstStyle/>
          <a:p>
            <a:fld id="{249D30B5-CC2B-4122-BDB7-026FF6D76FD5}" type="datetimeFigureOut">
              <a:rPr lang="pl-PL" smtClean="0"/>
              <a:t>30.10.2024</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87E3C774-EDDE-495A-BD69-CA56345B62EA}" type="slidenum">
              <a:rPr lang="pl-PL" smtClean="0"/>
              <a:t>‹#›</a:t>
            </a:fld>
            <a:endParaRPr lang="pl-PL"/>
          </a:p>
        </p:txBody>
      </p:sp>
    </p:spTree>
    <p:extLst>
      <p:ext uri="{BB962C8B-B14F-4D97-AF65-F5344CB8AC3E}">
        <p14:creationId xmlns:p14="http://schemas.microsoft.com/office/powerpoint/2010/main" val="833702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Date Placeholder 2"/>
          <p:cNvSpPr>
            <a:spLocks noGrp="1"/>
          </p:cNvSpPr>
          <p:nvPr>
            <p:ph type="dt" sz="half" idx="10"/>
          </p:nvPr>
        </p:nvSpPr>
        <p:spPr/>
        <p:txBody>
          <a:bodyPr/>
          <a:lstStyle/>
          <a:p>
            <a:fld id="{249D30B5-CC2B-4122-BDB7-026FF6D76FD5}" type="datetimeFigureOut">
              <a:rPr lang="pl-PL" smtClean="0"/>
              <a:t>30.10.2024</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87E3C774-EDDE-495A-BD69-CA56345B62EA}" type="slidenum">
              <a:rPr lang="pl-PL" smtClean="0"/>
              <a:t>‹#›</a:t>
            </a:fld>
            <a:endParaRPr lang="pl-PL"/>
          </a:p>
        </p:txBody>
      </p:sp>
    </p:spTree>
    <p:extLst>
      <p:ext uri="{BB962C8B-B14F-4D97-AF65-F5344CB8AC3E}">
        <p14:creationId xmlns:p14="http://schemas.microsoft.com/office/powerpoint/2010/main" val="1752369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249D30B5-CC2B-4122-BDB7-026FF6D76FD5}" type="datetimeFigureOut">
              <a:rPr lang="pl-PL" smtClean="0"/>
              <a:t>30.10.2024</a:t>
            </a:fld>
            <a:endParaRPr lang="pl-PL"/>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pl-PL"/>
          </a:p>
        </p:txBody>
      </p:sp>
      <p:sp>
        <p:nvSpPr>
          <p:cNvPr id="9" name="Slide Number Placeholder 8"/>
          <p:cNvSpPr>
            <a:spLocks noGrp="1"/>
          </p:cNvSpPr>
          <p:nvPr>
            <p:ph type="sldNum" sz="quarter" idx="12"/>
          </p:nvPr>
        </p:nvSpPr>
        <p:spPr/>
        <p:txBody>
          <a:bodyPr/>
          <a:lstStyle/>
          <a:p>
            <a:fld id="{87E3C774-EDDE-495A-BD69-CA56345B62EA}" type="slidenum">
              <a:rPr lang="pl-PL" smtClean="0"/>
              <a:t>‹#›</a:t>
            </a:fld>
            <a:endParaRPr lang="pl-PL"/>
          </a:p>
        </p:txBody>
      </p:sp>
    </p:spTree>
    <p:extLst>
      <p:ext uri="{BB962C8B-B14F-4D97-AF65-F5344CB8AC3E}">
        <p14:creationId xmlns:p14="http://schemas.microsoft.com/office/powerpoint/2010/main" val="30130892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pl-PL" smtClean="0"/>
              <a:t>Kliknij, aby edytować styl</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49D30B5-CC2B-4122-BDB7-026FF6D76FD5}" type="datetimeFigureOut">
              <a:rPr lang="pl-PL" smtClean="0"/>
              <a:t>30.10.2024</a:t>
            </a:fld>
            <a:endParaRPr lang="pl-PL"/>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pl-PL"/>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7E3C774-EDDE-495A-BD69-CA56345B62EA}" type="slidenum">
              <a:rPr lang="pl-PL" smtClean="0"/>
              <a:t>‹#›</a:t>
            </a:fld>
            <a:endParaRPr lang="pl-PL"/>
          </a:p>
        </p:txBody>
      </p:sp>
    </p:spTree>
    <p:extLst>
      <p:ext uri="{BB962C8B-B14F-4D97-AF65-F5344CB8AC3E}">
        <p14:creationId xmlns:p14="http://schemas.microsoft.com/office/powerpoint/2010/main" val="2744003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pl-PL" smtClean="0"/>
              <a:t>Kliknij, aby edytować styl</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Kliknij ikonę, aby dodać obraz</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Date Placeholder 4"/>
          <p:cNvSpPr>
            <a:spLocks noGrp="1"/>
          </p:cNvSpPr>
          <p:nvPr>
            <p:ph type="dt" sz="half" idx="10"/>
          </p:nvPr>
        </p:nvSpPr>
        <p:spPr/>
        <p:txBody>
          <a:bodyPr/>
          <a:lstStyle/>
          <a:p>
            <a:fld id="{249D30B5-CC2B-4122-BDB7-026FF6D76FD5}" type="datetimeFigureOut">
              <a:rPr lang="pl-PL" smtClean="0"/>
              <a:t>30.10.2024</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87E3C774-EDDE-495A-BD69-CA56345B62EA}" type="slidenum">
              <a:rPr lang="pl-PL" smtClean="0"/>
              <a:t>‹#›</a:t>
            </a:fld>
            <a:endParaRPr lang="pl-PL"/>
          </a:p>
        </p:txBody>
      </p:sp>
    </p:spTree>
    <p:extLst>
      <p:ext uri="{BB962C8B-B14F-4D97-AF65-F5344CB8AC3E}">
        <p14:creationId xmlns:p14="http://schemas.microsoft.com/office/powerpoint/2010/main" val="316889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249D30B5-CC2B-4122-BDB7-026FF6D76FD5}" type="datetimeFigureOut">
              <a:rPr lang="pl-PL" smtClean="0"/>
              <a:t>30.10.2024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87E3C774-EDDE-495A-BD69-CA56345B62EA}" type="slidenum">
              <a:rPr lang="pl-PL" smtClean="0"/>
              <a:t>‹#›</a:t>
            </a:fld>
            <a:endParaRPr lang="pl-PL"/>
          </a:p>
        </p:txBody>
      </p:sp>
    </p:spTree>
    <p:extLst>
      <p:ext uri="{BB962C8B-B14F-4D97-AF65-F5344CB8AC3E}">
        <p14:creationId xmlns:p14="http://schemas.microsoft.com/office/powerpoint/2010/main" val="2571220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pl-PL" smtClean="0"/>
              <a:t>Kliknij, aby edytować styl</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249D30B5-CC2B-4122-BDB7-026FF6D76FD5}" type="datetimeFigureOut">
              <a:rPr lang="pl-PL" smtClean="0"/>
              <a:t>30.10.2024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87E3C774-EDDE-495A-BD69-CA56345B62EA}" type="slidenum">
              <a:rPr lang="pl-PL" smtClean="0"/>
              <a:t>‹#›</a:t>
            </a:fld>
            <a:endParaRPr lang="pl-PL"/>
          </a:p>
        </p:txBody>
      </p:sp>
    </p:spTree>
    <p:extLst>
      <p:ext uri="{BB962C8B-B14F-4D97-AF65-F5344CB8AC3E}">
        <p14:creationId xmlns:p14="http://schemas.microsoft.com/office/powerpoint/2010/main" val="749170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pl-PL" smtClean="0"/>
              <a:t>Kliknij, aby edytować styl</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49D30B5-CC2B-4122-BDB7-026FF6D76FD5}" type="datetimeFigureOut">
              <a:rPr lang="pl-PL" smtClean="0"/>
              <a:t>30.10.2024</a:t>
            </a:fld>
            <a:endParaRPr lang="pl-PL"/>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pl-PL"/>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7E3C774-EDDE-495A-BD69-CA56345B62EA}" type="slidenum">
              <a:rPr lang="pl-PL" smtClean="0"/>
              <a:t>‹#›</a:t>
            </a:fld>
            <a:endParaRPr lang="pl-PL"/>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0839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vqxomJIBGcY" TargetMode="External"/><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hyperlink" Target="https://www.youtube.com/watch?v=SIbFuiCfkr8" TargetMode="External"/><Relationship Id="rId2" Type="http://schemas.openxmlformats.org/officeDocument/2006/relationships/image" Target="../media/image21.jp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026" name="Picture 2" descr="Zestaw Dużych Zwierząt Darmowych Wektoró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58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ytuł 1"/>
          <p:cNvSpPr txBox="1">
            <a:spLocks/>
          </p:cNvSpPr>
          <p:nvPr/>
        </p:nvSpPr>
        <p:spPr>
          <a:xfrm>
            <a:off x="6672021" y="2250354"/>
            <a:ext cx="5334000" cy="3566160"/>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algn="ctr"/>
            <a:r>
              <a:rPr lang="pl-PL" dirty="0" smtClean="0"/>
              <a:t>Lekcja</a:t>
            </a:r>
            <a:br>
              <a:rPr lang="pl-PL" dirty="0" smtClean="0"/>
            </a:br>
            <a:r>
              <a:rPr lang="pl-PL" dirty="0" smtClean="0"/>
              <a:t/>
            </a:r>
            <a:br>
              <a:rPr lang="pl-PL" dirty="0" smtClean="0"/>
            </a:br>
            <a:r>
              <a:rPr lang="pl-PL" dirty="0" smtClean="0"/>
              <a:t>Temat: Klasyfikacja organizmów</a:t>
            </a:r>
            <a:endParaRPr lang="pl-PL" dirty="0"/>
          </a:p>
        </p:txBody>
      </p:sp>
      <p:sp>
        <p:nvSpPr>
          <p:cNvPr id="2" name="Prostokąt 1"/>
          <p:cNvSpPr/>
          <p:nvPr/>
        </p:nvSpPr>
        <p:spPr>
          <a:xfrm>
            <a:off x="0" y="6673334"/>
            <a:ext cx="6096000" cy="184666"/>
          </a:xfrm>
          <a:prstGeom prst="rect">
            <a:avLst/>
          </a:prstGeom>
        </p:spPr>
        <p:txBody>
          <a:bodyPr>
            <a:spAutoFit/>
          </a:bodyPr>
          <a:lstStyle/>
          <a:p>
            <a:r>
              <a:rPr lang="pl-PL" sz="600" dirty="0">
                <a:solidFill>
                  <a:schemeClr val="bg1">
                    <a:lumMod val="75000"/>
                  </a:schemeClr>
                </a:solidFill>
              </a:rPr>
              <a:t>https://www.freepik.com/free-vector/big-animals-set_3817839.htm#page=1&amp;query=zwierz%C4%99ta&amp;position=3</a:t>
            </a:r>
          </a:p>
        </p:txBody>
      </p:sp>
    </p:spTree>
    <p:extLst>
      <p:ext uri="{BB962C8B-B14F-4D97-AF65-F5344CB8AC3E}">
        <p14:creationId xmlns:p14="http://schemas.microsoft.com/office/powerpoint/2010/main" val="3744908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pole tekstowe 1"/>
          <p:cNvSpPr txBox="1"/>
          <p:nvPr/>
        </p:nvSpPr>
        <p:spPr>
          <a:xfrm>
            <a:off x="128789" y="132581"/>
            <a:ext cx="7439857" cy="769441"/>
          </a:xfrm>
          <a:prstGeom prst="rect">
            <a:avLst/>
          </a:prstGeom>
          <a:noFill/>
        </p:spPr>
        <p:txBody>
          <a:bodyPr wrap="none" rtlCol="0">
            <a:spAutoFit/>
          </a:bodyPr>
          <a:lstStyle/>
          <a:p>
            <a:r>
              <a:rPr lang="pl-PL" sz="4400" dirty="0" smtClean="0">
                <a:latin typeface="Segoe Script" panose="030B0504020000000003" pitchFamily="66" charset="0"/>
              </a:rPr>
              <a:t>Cel edukacyjny lekcji …</a:t>
            </a:r>
            <a:endParaRPr lang="pl-PL" sz="4400" dirty="0">
              <a:latin typeface="Segoe Script" panose="030B0504020000000003" pitchFamily="66" charset="0"/>
            </a:endParaRPr>
          </a:p>
        </p:txBody>
      </p:sp>
      <p:sp>
        <p:nvSpPr>
          <p:cNvPr id="3" name="pole tekstowe 2"/>
          <p:cNvSpPr txBox="1"/>
          <p:nvPr/>
        </p:nvSpPr>
        <p:spPr>
          <a:xfrm>
            <a:off x="196255" y="1207638"/>
            <a:ext cx="11191741" cy="769441"/>
          </a:xfrm>
          <a:prstGeom prst="rect">
            <a:avLst/>
          </a:prstGeom>
          <a:noFill/>
        </p:spPr>
        <p:txBody>
          <a:bodyPr wrap="square" rtlCol="0">
            <a:spAutoFit/>
          </a:bodyPr>
          <a:lstStyle/>
          <a:p>
            <a:pPr marL="285750" indent="-285750">
              <a:buFont typeface="Wingdings" panose="05000000000000000000" pitchFamily="2" charset="2"/>
              <a:buChar char="q"/>
            </a:pPr>
            <a:r>
              <a:rPr lang="pl-PL" sz="4400" dirty="0" smtClean="0"/>
              <a:t>Poznam zasady klasyfikowania organizmów. </a:t>
            </a: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0806" y="0"/>
            <a:ext cx="1281193" cy="1281193"/>
          </a:xfrm>
          <a:prstGeom prst="rect">
            <a:avLst/>
          </a:prstGeom>
        </p:spPr>
      </p:pic>
      <p:sp>
        <p:nvSpPr>
          <p:cNvPr id="5" name="Prostokąt 4"/>
          <p:cNvSpPr/>
          <p:nvPr/>
        </p:nvSpPr>
        <p:spPr>
          <a:xfrm>
            <a:off x="258248" y="5998481"/>
            <a:ext cx="11832613" cy="738664"/>
          </a:xfrm>
          <a:prstGeom prst="rect">
            <a:avLst/>
          </a:prstGeom>
          <a:ln>
            <a:solidFill>
              <a:schemeClr val="bg1">
                <a:lumMod val="50000"/>
              </a:schemeClr>
            </a:solidFill>
          </a:ln>
        </p:spPr>
        <p:txBody>
          <a:bodyPr wrap="square">
            <a:spAutoFit/>
          </a:bodyPr>
          <a:lstStyle/>
          <a:p>
            <a:r>
              <a:rPr lang="pl-PL" sz="1050" b="1" dirty="0">
                <a:solidFill>
                  <a:schemeClr val="bg1">
                    <a:lumMod val="50000"/>
                  </a:schemeClr>
                </a:solidFill>
              </a:rPr>
              <a:t>II RÓZNORODNOŚĆ ŻYCIA. </a:t>
            </a:r>
            <a:endParaRPr lang="pl-PL" sz="1050" dirty="0">
              <a:solidFill>
                <a:schemeClr val="bg1">
                  <a:lumMod val="50000"/>
                </a:schemeClr>
              </a:solidFill>
            </a:endParaRPr>
          </a:p>
          <a:p>
            <a:r>
              <a:rPr lang="pl-PL" sz="1050" dirty="0">
                <a:solidFill>
                  <a:schemeClr val="bg1">
                    <a:lumMod val="50000"/>
                  </a:schemeClr>
                </a:solidFill>
              </a:rPr>
              <a:t>1. KLASYFIKACJA ORGANIZMÓW. UCZEŃ:</a:t>
            </a:r>
          </a:p>
          <a:p>
            <a:pPr lvl="0"/>
            <a:r>
              <a:rPr lang="pl-PL" sz="1050" dirty="0" smtClean="0">
                <a:solidFill>
                  <a:schemeClr val="bg1">
                    <a:lumMod val="50000"/>
                  </a:schemeClr>
                </a:solidFill>
              </a:rPr>
              <a:t>	1. przedstawia </a:t>
            </a:r>
            <a:r>
              <a:rPr lang="pl-PL" sz="1050" dirty="0">
                <a:solidFill>
                  <a:schemeClr val="bg1">
                    <a:lumMod val="50000"/>
                  </a:schemeClr>
                </a:solidFill>
              </a:rPr>
              <a:t>zasady systemu klasyfikacji biologicznej;</a:t>
            </a:r>
          </a:p>
          <a:p>
            <a:pPr lvl="0"/>
            <a:r>
              <a:rPr lang="pl-PL" sz="1050" dirty="0" smtClean="0">
                <a:solidFill>
                  <a:schemeClr val="bg1">
                    <a:lumMod val="50000"/>
                  </a:schemeClr>
                </a:solidFill>
              </a:rPr>
              <a:t>	2. przedstawia </a:t>
            </a:r>
            <a:r>
              <a:rPr lang="pl-PL" sz="1050" dirty="0">
                <a:solidFill>
                  <a:schemeClr val="bg1">
                    <a:lumMod val="50000"/>
                  </a:schemeClr>
                </a:solidFill>
              </a:rPr>
              <a:t>charakterystyczne cechy organizmów pozwalające przyporządkować je do odpowiedniego królestwa.</a:t>
            </a:r>
          </a:p>
        </p:txBody>
      </p:sp>
      <p:sp>
        <p:nvSpPr>
          <p:cNvPr id="6" name="pole tekstowe 5"/>
          <p:cNvSpPr txBox="1"/>
          <p:nvPr/>
        </p:nvSpPr>
        <p:spPr>
          <a:xfrm>
            <a:off x="1017432" y="2276776"/>
            <a:ext cx="11011436" cy="2246769"/>
          </a:xfrm>
          <a:prstGeom prst="rect">
            <a:avLst/>
          </a:prstGeom>
          <a:noFill/>
          <a:ln>
            <a:solidFill>
              <a:schemeClr val="bg1">
                <a:lumMod val="50000"/>
              </a:schemeClr>
            </a:solidFill>
          </a:ln>
        </p:spPr>
        <p:txBody>
          <a:bodyPr wrap="square" rtlCol="0">
            <a:spAutoFit/>
          </a:bodyPr>
          <a:lstStyle/>
          <a:p>
            <a:pPr marL="285750" indent="-285750">
              <a:buFont typeface="Courier New" panose="02070309020205020404" pitchFamily="49" charset="0"/>
              <a:buChar char="o"/>
            </a:pPr>
            <a:r>
              <a:rPr lang="pl-PL" sz="2800" dirty="0"/>
              <a:t>w</a:t>
            </a:r>
            <a:r>
              <a:rPr lang="pl-PL" sz="2800" dirty="0" smtClean="0"/>
              <a:t>iem, czym zajmuje się systematyka jako jedna z dziedzin nauki,</a:t>
            </a:r>
          </a:p>
          <a:p>
            <a:pPr marL="285750" indent="-285750">
              <a:buFont typeface="Courier New" panose="02070309020205020404" pitchFamily="49" charset="0"/>
              <a:buChar char="o"/>
            </a:pPr>
            <a:r>
              <a:rPr lang="pl-PL" sz="2800" dirty="0"/>
              <a:t>w</a:t>
            </a:r>
            <a:r>
              <a:rPr lang="pl-PL" sz="2800" dirty="0" smtClean="0"/>
              <a:t>ymieniam poznane  królestwa organizmów, </a:t>
            </a:r>
          </a:p>
          <a:p>
            <a:pPr marL="285750" indent="-285750">
              <a:buFont typeface="Courier New" panose="02070309020205020404" pitchFamily="49" charset="0"/>
              <a:buChar char="o"/>
            </a:pPr>
            <a:r>
              <a:rPr lang="pl-PL" sz="2800" dirty="0" smtClean="0"/>
              <a:t>wymieniam cechy poszczególnych królestw organizmów, </a:t>
            </a:r>
          </a:p>
          <a:p>
            <a:pPr marL="285750" indent="-285750">
              <a:buFont typeface="Courier New" panose="02070309020205020404" pitchFamily="49" charset="0"/>
              <a:buChar char="o"/>
            </a:pPr>
            <a:r>
              <a:rPr lang="pl-PL" sz="2800" dirty="0"/>
              <a:t>w</a:t>
            </a:r>
            <a:r>
              <a:rPr lang="pl-PL" sz="2800" dirty="0" smtClean="0"/>
              <a:t>iem czym jest gatunek,</a:t>
            </a:r>
          </a:p>
          <a:p>
            <a:pPr marL="285750" indent="-285750">
              <a:buFont typeface="Courier New" panose="02070309020205020404" pitchFamily="49" charset="0"/>
              <a:buChar char="o"/>
            </a:pPr>
            <a:r>
              <a:rPr lang="pl-PL" sz="2800" dirty="0" smtClean="0"/>
              <a:t>wiem co oznaczają wyrazy w nazwie gatunkowej organizmu. </a:t>
            </a:r>
            <a:endParaRPr lang="pl-PL" sz="2800" dirty="0"/>
          </a:p>
        </p:txBody>
      </p:sp>
    </p:spTree>
    <p:extLst>
      <p:ext uri="{BB962C8B-B14F-4D97-AF65-F5344CB8AC3E}">
        <p14:creationId xmlns:p14="http://schemas.microsoft.com/office/powerpoint/2010/main" val="27022379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026" name="Picture 2" descr="Mały chłopiec wskazując palcem wskazującym płaskie wektor ilustracja.  Wolny wektor"/>
          <p:cNvPicPr>
            <a:picLocks noChangeAspect="1" noChangeArrowheads="1"/>
          </p:cNvPicPr>
          <p:nvPr/>
        </p:nvPicPr>
        <p:blipFill rotWithShape="1">
          <a:blip r:embed="rId2">
            <a:extLst>
              <a:ext uri="{28A0092B-C50C-407E-A947-70E740481C1C}">
                <a14:useLocalDpi xmlns:a14="http://schemas.microsoft.com/office/drawing/2010/main" val="0"/>
              </a:ext>
            </a:extLst>
          </a:blip>
          <a:srcRect l="29292" r="15436"/>
          <a:stretch/>
        </p:blipFill>
        <p:spPr bwMode="auto">
          <a:xfrm>
            <a:off x="8564043" y="211690"/>
            <a:ext cx="3627957" cy="6563713"/>
          </a:xfrm>
          <a:prstGeom prst="rect">
            <a:avLst/>
          </a:prstGeom>
          <a:noFill/>
          <a:extLst>
            <a:ext uri="{909E8E84-426E-40DD-AFC4-6F175D3DCCD1}">
              <a14:hiddenFill xmlns:a14="http://schemas.microsoft.com/office/drawing/2010/main">
                <a:solidFill>
                  <a:srgbClr val="FFFFFF"/>
                </a:solidFill>
              </a14:hiddenFill>
            </a:ext>
          </a:extLst>
        </p:spPr>
      </p:pic>
      <p:sp>
        <p:nvSpPr>
          <p:cNvPr id="11" name="pole tekstowe 10"/>
          <p:cNvSpPr txBox="1"/>
          <p:nvPr/>
        </p:nvSpPr>
        <p:spPr>
          <a:xfrm>
            <a:off x="207676" y="211690"/>
            <a:ext cx="11700729" cy="461665"/>
          </a:xfrm>
          <a:prstGeom prst="rect">
            <a:avLst/>
          </a:prstGeom>
          <a:solidFill>
            <a:schemeClr val="bg1"/>
          </a:solidFill>
          <a:ln w="38100">
            <a:solidFill>
              <a:srgbClr val="0DA08D"/>
            </a:solidFill>
          </a:ln>
        </p:spPr>
        <p:txBody>
          <a:bodyPr wrap="square" rtlCol="0">
            <a:spAutoFit/>
          </a:bodyPr>
          <a:lstStyle/>
          <a:p>
            <a:r>
              <a:rPr lang="pl-PL" sz="2400" dirty="0" smtClean="0">
                <a:latin typeface="Garamond" panose="02020404030301010803" pitchFamily="18" charset="0"/>
              </a:rPr>
              <a:t>KRÓTKIE PRZYPOMNIENIE Z POPRZEDNIEGO DZIAŁU …</a:t>
            </a:r>
            <a:endParaRPr lang="pl-PL" sz="2400" dirty="0">
              <a:latin typeface="Garamond" panose="02020404030301010803" pitchFamily="18" charset="0"/>
            </a:endParaRPr>
          </a:p>
        </p:txBody>
      </p:sp>
      <p:sp>
        <p:nvSpPr>
          <p:cNvPr id="3" name="Prostokąt 2"/>
          <p:cNvSpPr/>
          <p:nvPr/>
        </p:nvSpPr>
        <p:spPr>
          <a:xfrm>
            <a:off x="10784508" y="6654519"/>
            <a:ext cx="2247794" cy="215444"/>
          </a:xfrm>
          <a:prstGeom prst="rect">
            <a:avLst/>
          </a:prstGeom>
        </p:spPr>
        <p:txBody>
          <a:bodyPr wrap="square">
            <a:spAutoFit/>
          </a:bodyPr>
          <a:lstStyle/>
          <a:p>
            <a:r>
              <a:rPr lang="pl-PL" sz="800" dirty="0">
                <a:solidFill>
                  <a:schemeClr val="bg1">
                    <a:lumMod val="85000"/>
                  </a:schemeClr>
                </a:solidFill>
              </a:rPr>
              <a:t>https://</a:t>
            </a:r>
            <a:r>
              <a:rPr lang="pl-PL" sz="800" dirty="0" smtClean="0">
                <a:solidFill>
                  <a:schemeClr val="bg1">
                    <a:lumMod val="85000"/>
                  </a:schemeClr>
                </a:solidFill>
              </a:rPr>
              <a:t>www.freepik.com</a:t>
            </a:r>
            <a:endParaRPr lang="pl-PL" sz="800" dirty="0">
              <a:solidFill>
                <a:schemeClr val="bg1">
                  <a:lumMod val="85000"/>
                </a:schemeClr>
              </a:solidFill>
            </a:endParaRPr>
          </a:p>
        </p:txBody>
      </p:sp>
      <p:sp>
        <p:nvSpPr>
          <p:cNvPr id="17" name="pole tekstowe 16"/>
          <p:cNvSpPr txBox="1"/>
          <p:nvPr/>
        </p:nvSpPr>
        <p:spPr>
          <a:xfrm>
            <a:off x="207676" y="842634"/>
            <a:ext cx="7343229" cy="461665"/>
          </a:xfrm>
          <a:prstGeom prst="rect">
            <a:avLst/>
          </a:prstGeom>
          <a:solidFill>
            <a:schemeClr val="bg1"/>
          </a:solidFill>
          <a:ln>
            <a:solidFill>
              <a:srgbClr val="42D2BC"/>
            </a:solidFill>
          </a:ln>
        </p:spPr>
        <p:txBody>
          <a:bodyPr wrap="square" rtlCol="0">
            <a:spAutoFit/>
          </a:bodyPr>
          <a:lstStyle/>
          <a:p>
            <a:pPr algn="ctr"/>
            <a:r>
              <a:rPr lang="pl-PL" sz="2400" dirty="0" smtClean="0">
                <a:latin typeface="Garamond" panose="02020404030301010803" pitchFamily="18" charset="0"/>
              </a:rPr>
              <a:t>Jakie związki chemiczne budują ciało organizmów?</a:t>
            </a:r>
            <a:endParaRPr lang="pl-PL" sz="2400" dirty="0">
              <a:latin typeface="Garamond" panose="02020404030301010803" pitchFamily="18" charset="0"/>
            </a:endParaRPr>
          </a:p>
        </p:txBody>
      </p:sp>
      <p:sp>
        <p:nvSpPr>
          <p:cNvPr id="18" name="pole tekstowe 17"/>
          <p:cNvSpPr txBox="1"/>
          <p:nvPr/>
        </p:nvSpPr>
        <p:spPr>
          <a:xfrm>
            <a:off x="207674" y="1363330"/>
            <a:ext cx="7343229" cy="461665"/>
          </a:xfrm>
          <a:prstGeom prst="rect">
            <a:avLst/>
          </a:prstGeom>
          <a:solidFill>
            <a:schemeClr val="bg1"/>
          </a:solidFill>
          <a:ln>
            <a:solidFill>
              <a:srgbClr val="42D2BC"/>
            </a:solidFill>
          </a:ln>
        </p:spPr>
        <p:txBody>
          <a:bodyPr wrap="square" rtlCol="0">
            <a:spAutoFit/>
          </a:bodyPr>
          <a:lstStyle/>
          <a:p>
            <a:pPr algn="ctr"/>
            <a:r>
              <a:rPr lang="pl-PL" sz="2400" dirty="0" smtClean="0">
                <a:latin typeface="Garamond" panose="02020404030301010803" pitchFamily="18" charset="0"/>
              </a:rPr>
              <a:t>Jaką funkcję pełni woda w organizmach?</a:t>
            </a:r>
            <a:endParaRPr lang="pl-PL" sz="2400" dirty="0">
              <a:latin typeface="Garamond" panose="02020404030301010803" pitchFamily="18" charset="0"/>
            </a:endParaRPr>
          </a:p>
        </p:txBody>
      </p:sp>
      <p:sp>
        <p:nvSpPr>
          <p:cNvPr id="19" name="pole tekstowe 18"/>
          <p:cNvSpPr txBox="1"/>
          <p:nvPr/>
        </p:nvSpPr>
        <p:spPr>
          <a:xfrm>
            <a:off x="207673" y="1862094"/>
            <a:ext cx="7343229" cy="830997"/>
          </a:xfrm>
          <a:prstGeom prst="rect">
            <a:avLst/>
          </a:prstGeom>
          <a:solidFill>
            <a:schemeClr val="bg1"/>
          </a:solidFill>
          <a:ln>
            <a:solidFill>
              <a:srgbClr val="42D2BC"/>
            </a:solidFill>
          </a:ln>
        </p:spPr>
        <p:txBody>
          <a:bodyPr wrap="square" rtlCol="0">
            <a:spAutoFit/>
          </a:bodyPr>
          <a:lstStyle/>
          <a:p>
            <a:pPr algn="ctr"/>
            <a:r>
              <a:rPr lang="pl-PL" sz="2400" dirty="0" smtClean="0">
                <a:latin typeface="Garamond" panose="02020404030301010803" pitchFamily="18" charset="0"/>
              </a:rPr>
              <a:t>Jakie główne funkcje w ciele organizmów pełnią cukry, białka i tłuszcze?</a:t>
            </a:r>
            <a:endParaRPr lang="pl-PL" sz="2400" dirty="0">
              <a:latin typeface="Garamond" panose="02020404030301010803" pitchFamily="18" charset="0"/>
            </a:endParaRPr>
          </a:p>
        </p:txBody>
      </p:sp>
      <p:sp>
        <p:nvSpPr>
          <p:cNvPr id="20" name="pole tekstowe 19"/>
          <p:cNvSpPr txBox="1"/>
          <p:nvPr/>
        </p:nvSpPr>
        <p:spPr>
          <a:xfrm>
            <a:off x="207673" y="2728269"/>
            <a:ext cx="7343229" cy="461665"/>
          </a:xfrm>
          <a:prstGeom prst="rect">
            <a:avLst/>
          </a:prstGeom>
          <a:solidFill>
            <a:schemeClr val="bg1"/>
          </a:solidFill>
          <a:ln>
            <a:solidFill>
              <a:srgbClr val="42D2BC"/>
            </a:solidFill>
          </a:ln>
        </p:spPr>
        <p:txBody>
          <a:bodyPr wrap="square" rtlCol="0">
            <a:spAutoFit/>
          </a:bodyPr>
          <a:lstStyle/>
          <a:p>
            <a:pPr algn="ctr"/>
            <a:r>
              <a:rPr lang="pl-PL" sz="2400" dirty="0" smtClean="0">
                <a:latin typeface="Garamond" panose="02020404030301010803" pitchFamily="18" charset="0"/>
              </a:rPr>
              <a:t>Jakie rodzaje komórek poznaliśmy?</a:t>
            </a:r>
            <a:endParaRPr lang="pl-PL" sz="2400" dirty="0">
              <a:latin typeface="Garamond" panose="02020404030301010803" pitchFamily="18" charset="0"/>
            </a:endParaRPr>
          </a:p>
        </p:txBody>
      </p:sp>
      <p:sp>
        <p:nvSpPr>
          <p:cNvPr id="21" name="pole tekstowe 20"/>
          <p:cNvSpPr txBox="1"/>
          <p:nvPr/>
        </p:nvSpPr>
        <p:spPr>
          <a:xfrm>
            <a:off x="207673" y="3245145"/>
            <a:ext cx="7343229" cy="461665"/>
          </a:xfrm>
          <a:prstGeom prst="rect">
            <a:avLst/>
          </a:prstGeom>
          <a:solidFill>
            <a:schemeClr val="bg1"/>
          </a:solidFill>
          <a:ln>
            <a:solidFill>
              <a:srgbClr val="42D2BC"/>
            </a:solidFill>
          </a:ln>
        </p:spPr>
        <p:txBody>
          <a:bodyPr wrap="square" rtlCol="0">
            <a:spAutoFit/>
          </a:bodyPr>
          <a:lstStyle/>
          <a:p>
            <a:pPr algn="ctr"/>
            <a:r>
              <a:rPr lang="pl-PL" sz="2400" dirty="0" smtClean="0">
                <a:latin typeface="Garamond" panose="02020404030301010803" pitchFamily="18" charset="0"/>
              </a:rPr>
              <a:t>Czy między komórkami występują jakieś różnice?</a:t>
            </a:r>
            <a:endParaRPr lang="pl-PL" sz="2400" dirty="0">
              <a:latin typeface="Garamond" panose="02020404030301010803" pitchFamily="18" charset="0"/>
            </a:endParaRPr>
          </a:p>
        </p:txBody>
      </p:sp>
      <p:sp>
        <p:nvSpPr>
          <p:cNvPr id="22" name="pole tekstowe 21"/>
          <p:cNvSpPr txBox="1"/>
          <p:nvPr/>
        </p:nvSpPr>
        <p:spPr>
          <a:xfrm>
            <a:off x="207673" y="3783175"/>
            <a:ext cx="7343229" cy="461665"/>
          </a:xfrm>
          <a:prstGeom prst="rect">
            <a:avLst/>
          </a:prstGeom>
          <a:solidFill>
            <a:schemeClr val="bg1"/>
          </a:solidFill>
          <a:ln>
            <a:solidFill>
              <a:srgbClr val="42D2BC"/>
            </a:solidFill>
          </a:ln>
        </p:spPr>
        <p:txBody>
          <a:bodyPr wrap="square" rtlCol="0">
            <a:spAutoFit/>
          </a:bodyPr>
          <a:lstStyle/>
          <a:p>
            <a:pPr algn="ctr"/>
            <a:r>
              <a:rPr lang="pl-PL" sz="2400" dirty="0" smtClean="0">
                <a:latin typeface="Garamond" panose="02020404030301010803" pitchFamily="18" charset="0"/>
              </a:rPr>
              <a:t>Jakie poznaliśmy sposoby odżywiania się organizmów?</a:t>
            </a:r>
            <a:endParaRPr lang="pl-PL" sz="2400" dirty="0">
              <a:latin typeface="Garamond" panose="02020404030301010803" pitchFamily="18" charset="0"/>
            </a:endParaRPr>
          </a:p>
        </p:txBody>
      </p:sp>
      <p:sp>
        <p:nvSpPr>
          <p:cNvPr id="23" name="pole tekstowe 22"/>
          <p:cNvSpPr txBox="1"/>
          <p:nvPr/>
        </p:nvSpPr>
        <p:spPr>
          <a:xfrm>
            <a:off x="207673" y="4321205"/>
            <a:ext cx="7343229" cy="830997"/>
          </a:xfrm>
          <a:prstGeom prst="rect">
            <a:avLst/>
          </a:prstGeom>
          <a:solidFill>
            <a:schemeClr val="bg1"/>
          </a:solidFill>
          <a:ln>
            <a:solidFill>
              <a:srgbClr val="42D2BC"/>
            </a:solidFill>
          </a:ln>
        </p:spPr>
        <p:txBody>
          <a:bodyPr wrap="square" rtlCol="0">
            <a:spAutoFit/>
          </a:bodyPr>
          <a:lstStyle/>
          <a:p>
            <a:pPr algn="ctr"/>
            <a:r>
              <a:rPr lang="pl-PL" sz="2400" dirty="0" smtClean="0">
                <a:latin typeface="Garamond" panose="02020404030301010803" pitchFamily="18" charset="0"/>
              </a:rPr>
              <a:t>Jaka jest różnica pomiędzy oddychaniem komórkowym a wymianą gazową?</a:t>
            </a:r>
            <a:endParaRPr lang="pl-PL" sz="2400" dirty="0">
              <a:latin typeface="Garamond" panose="02020404030301010803" pitchFamily="18" charset="0"/>
            </a:endParaRPr>
          </a:p>
        </p:txBody>
      </p:sp>
      <p:sp>
        <p:nvSpPr>
          <p:cNvPr id="24" name="pole tekstowe 23"/>
          <p:cNvSpPr txBox="1"/>
          <p:nvPr/>
        </p:nvSpPr>
        <p:spPr>
          <a:xfrm>
            <a:off x="207673" y="5240973"/>
            <a:ext cx="7343229" cy="461665"/>
          </a:xfrm>
          <a:prstGeom prst="rect">
            <a:avLst/>
          </a:prstGeom>
          <a:solidFill>
            <a:schemeClr val="bg1"/>
          </a:solidFill>
          <a:ln>
            <a:solidFill>
              <a:srgbClr val="42D2BC"/>
            </a:solidFill>
          </a:ln>
        </p:spPr>
        <p:txBody>
          <a:bodyPr wrap="square" rtlCol="0">
            <a:spAutoFit/>
          </a:bodyPr>
          <a:lstStyle/>
          <a:p>
            <a:pPr algn="ctr"/>
            <a:r>
              <a:rPr lang="pl-PL" sz="2400" dirty="0" smtClean="0">
                <a:latin typeface="Garamond" panose="02020404030301010803" pitchFamily="18" charset="0"/>
              </a:rPr>
              <a:t>Czy fermentacja a oddychanie beztlenowe to to samo?</a:t>
            </a:r>
            <a:endParaRPr lang="pl-PL" sz="2400" dirty="0">
              <a:latin typeface="Garamond" panose="02020404030301010803" pitchFamily="18" charset="0"/>
            </a:endParaRPr>
          </a:p>
        </p:txBody>
      </p:sp>
      <p:sp>
        <p:nvSpPr>
          <p:cNvPr id="13" name="pole tekstowe 12"/>
          <p:cNvSpPr txBox="1"/>
          <p:nvPr/>
        </p:nvSpPr>
        <p:spPr>
          <a:xfrm>
            <a:off x="207673" y="5823522"/>
            <a:ext cx="7343229" cy="830997"/>
          </a:xfrm>
          <a:prstGeom prst="rect">
            <a:avLst/>
          </a:prstGeom>
          <a:solidFill>
            <a:schemeClr val="bg1"/>
          </a:solidFill>
          <a:ln>
            <a:solidFill>
              <a:srgbClr val="42D2BC"/>
            </a:solidFill>
          </a:ln>
        </p:spPr>
        <p:txBody>
          <a:bodyPr wrap="square" rtlCol="0">
            <a:spAutoFit/>
          </a:bodyPr>
          <a:lstStyle/>
          <a:p>
            <a:pPr algn="ctr"/>
            <a:r>
              <a:rPr lang="pl-PL" sz="2400" dirty="0" smtClean="0">
                <a:latin typeface="Garamond" panose="02020404030301010803" pitchFamily="18" charset="0"/>
              </a:rPr>
              <a:t>Jak myślisz, czy na Ziemi występuje duża różnorodność roślin i zwierząt?</a:t>
            </a:r>
            <a:endParaRPr lang="pl-PL" sz="2400" dirty="0">
              <a:latin typeface="Garamond" panose="02020404030301010803" pitchFamily="18" charset="0"/>
            </a:endParaRPr>
          </a:p>
        </p:txBody>
      </p:sp>
    </p:spTree>
    <p:extLst>
      <p:ext uri="{BB962C8B-B14F-4D97-AF65-F5344CB8AC3E}">
        <p14:creationId xmlns:p14="http://schemas.microsoft.com/office/powerpoint/2010/main" val="3794027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ppt_x"/>
                                          </p:val>
                                        </p:tav>
                                        <p:tav tm="100000">
                                          <p:val>
                                            <p:strVal val="#ppt_x"/>
                                          </p:val>
                                        </p:tav>
                                      </p:tavLst>
                                    </p:anim>
                                    <p:anim calcmode="lin" valueType="num">
                                      <p:cBhvr additive="base">
                                        <p:cTn id="2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ppt_x"/>
                                          </p:val>
                                        </p:tav>
                                        <p:tav tm="100000">
                                          <p:val>
                                            <p:strVal val="#ppt_x"/>
                                          </p:val>
                                        </p:tav>
                                      </p:tavLst>
                                    </p:anim>
                                    <p:anim calcmode="lin" valueType="num">
                                      <p:cBhvr additive="base">
                                        <p:cTn id="3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ppt_x"/>
                                          </p:val>
                                        </p:tav>
                                        <p:tav tm="100000">
                                          <p:val>
                                            <p:strVal val="#ppt_x"/>
                                          </p:val>
                                        </p:tav>
                                      </p:tavLst>
                                    </p:anim>
                                    <p:anim calcmode="lin" valueType="num">
                                      <p:cBhvr additive="base">
                                        <p:cTn id="4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8" name="pole tekstowe 7"/>
          <p:cNvSpPr txBox="1"/>
          <p:nvPr/>
        </p:nvSpPr>
        <p:spPr>
          <a:xfrm>
            <a:off x="6873640" y="197232"/>
            <a:ext cx="5148660" cy="830997"/>
          </a:xfrm>
          <a:prstGeom prst="rect">
            <a:avLst/>
          </a:prstGeom>
          <a:solidFill>
            <a:srgbClr val="D9F6F7"/>
          </a:solidFill>
          <a:ln w="28575">
            <a:solidFill>
              <a:schemeClr val="tx1"/>
            </a:solidFill>
          </a:ln>
        </p:spPr>
        <p:txBody>
          <a:bodyPr wrap="square" rtlCol="0">
            <a:spAutoFit/>
          </a:bodyPr>
          <a:lstStyle/>
          <a:p>
            <a:pPr algn="ctr"/>
            <a:r>
              <a:rPr lang="pl-PL" sz="2400" dirty="0" smtClean="0"/>
              <a:t>Czy wszystkie organizmy wyglądają tak samo?</a:t>
            </a:r>
            <a:endParaRPr lang="pl-PL" sz="2400" dirty="0"/>
          </a:p>
        </p:txBody>
      </p:sp>
      <p:sp>
        <p:nvSpPr>
          <p:cNvPr id="9" name="pole tekstowe 8"/>
          <p:cNvSpPr txBox="1"/>
          <p:nvPr/>
        </p:nvSpPr>
        <p:spPr>
          <a:xfrm>
            <a:off x="6873639" y="1114160"/>
            <a:ext cx="5184043" cy="830997"/>
          </a:xfrm>
          <a:prstGeom prst="rect">
            <a:avLst/>
          </a:prstGeom>
          <a:solidFill>
            <a:srgbClr val="D9F6F7"/>
          </a:solidFill>
          <a:ln w="28575">
            <a:solidFill>
              <a:schemeClr val="tx1"/>
            </a:solidFill>
          </a:ln>
        </p:spPr>
        <p:txBody>
          <a:bodyPr wrap="square" rtlCol="0">
            <a:spAutoFit/>
          </a:bodyPr>
          <a:lstStyle/>
          <a:p>
            <a:pPr algn="ctr"/>
            <a:r>
              <a:rPr lang="pl-PL" sz="2400" dirty="0" smtClean="0"/>
              <a:t>Czy widoczne na slajdzie niedźwiedzie są identyczne?</a:t>
            </a:r>
            <a:endParaRPr lang="pl-PL" sz="2400" dirty="0"/>
          </a:p>
        </p:txBody>
      </p:sp>
      <p:sp>
        <p:nvSpPr>
          <p:cNvPr id="11" name="pole tekstowe 10"/>
          <p:cNvSpPr txBox="1"/>
          <p:nvPr/>
        </p:nvSpPr>
        <p:spPr>
          <a:xfrm>
            <a:off x="3859872" y="4845307"/>
            <a:ext cx="4466203" cy="584775"/>
          </a:xfrm>
          <a:prstGeom prst="rect">
            <a:avLst/>
          </a:prstGeom>
          <a:noFill/>
        </p:spPr>
        <p:txBody>
          <a:bodyPr wrap="square" rtlCol="0">
            <a:spAutoFit/>
          </a:bodyPr>
          <a:lstStyle/>
          <a:p>
            <a:endParaRPr lang="pl-PL" sz="3200" dirty="0"/>
          </a:p>
        </p:txBody>
      </p:sp>
      <p:sp>
        <p:nvSpPr>
          <p:cNvPr id="12" name="Prostokąt 11"/>
          <p:cNvSpPr/>
          <p:nvPr/>
        </p:nvSpPr>
        <p:spPr>
          <a:xfrm>
            <a:off x="6873639" y="2031088"/>
            <a:ext cx="5188107" cy="830997"/>
          </a:xfrm>
          <a:prstGeom prst="rect">
            <a:avLst/>
          </a:prstGeom>
          <a:solidFill>
            <a:srgbClr val="D9F6F7"/>
          </a:solidFill>
          <a:ln w="28575">
            <a:solidFill>
              <a:schemeClr val="tx1"/>
            </a:solidFill>
          </a:ln>
        </p:spPr>
        <p:txBody>
          <a:bodyPr wrap="square">
            <a:spAutoFit/>
          </a:bodyPr>
          <a:lstStyle/>
          <a:p>
            <a:pPr algn="ctr"/>
            <a:r>
              <a:rPr lang="pl-PL" sz="2400" dirty="0" smtClean="0"/>
              <a:t>Skoro orka i rekin żyją w wodzie to czy są rybami?</a:t>
            </a:r>
            <a:endParaRPr lang="pl-PL" sz="2400" dirty="0"/>
          </a:p>
        </p:txBody>
      </p:sp>
      <p:sp>
        <p:nvSpPr>
          <p:cNvPr id="13" name="pole tekstowe 12"/>
          <p:cNvSpPr txBox="1"/>
          <p:nvPr/>
        </p:nvSpPr>
        <p:spPr>
          <a:xfrm>
            <a:off x="6873638" y="2974184"/>
            <a:ext cx="5184043" cy="1200329"/>
          </a:xfrm>
          <a:prstGeom prst="rect">
            <a:avLst/>
          </a:prstGeom>
          <a:solidFill>
            <a:srgbClr val="D9F6F7"/>
          </a:solidFill>
          <a:ln w="28575">
            <a:solidFill>
              <a:schemeClr val="tx1"/>
            </a:solidFill>
          </a:ln>
        </p:spPr>
        <p:txBody>
          <a:bodyPr wrap="square" rtlCol="0">
            <a:spAutoFit/>
          </a:bodyPr>
          <a:lstStyle/>
          <a:p>
            <a:pPr algn="ctr"/>
            <a:r>
              <a:rPr lang="pl-PL" sz="2400" dirty="0" smtClean="0"/>
              <a:t>Czy w świecie roślin występują różnice pomiędzy organizmami? Jaka jest różnica pomiędzy tymi dębami?</a:t>
            </a:r>
            <a:endParaRPr lang="pl-PL" sz="2400" dirty="0"/>
          </a:p>
        </p:txBody>
      </p:sp>
      <p:pic>
        <p:nvPicPr>
          <p:cNvPr id="2050" name="Picture 2" descr="Niedźwiedź, Niedźwiedź Brunatny, Odosobniony, Charakt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929" y="-33417"/>
            <a:ext cx="3268164" cy="24821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olar Bear, Odosobniony, Zwierząt, Charak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325" y="1967942"/>
            <a:ext cx="4059713" cy="3044785"/>
          </a:xfrm>
          <a:prstGeom prst="rect">
            <a:avLst/>
          </a:prstGeom>
          <a:noFill/>
          <a:extLst>
            <a:ext uri="{909E8E84-426E-40DD-AFC4-6F175D3DCCD1}">
              <a14:hiddenFill xmlns:a14="http://schemas.microsoft.com/office/drawing/2010/main">
                <a:solidFill>
                  <a:srgbClr val="FFFFFF"/>
                </a:solidFill>
              </a14:hiddenFill>
            </a:ext>
          </a:extLst>
        </p:spPr>
      </p:pic>
      <p:sp>
        <p:nvSpPr>
          <p:cNvPr id="2" name="Prostokąt 1"/>
          <p:cNvSpPr/>
          <p:nvPr/>
        </p:nvSpPr>
        <p:spPr>
          <a:xfrm>
            <a:off x="0" y="-28197"/>
            <a:ext cx="841897" cy="184666"/>
          </a:xfrm>
          <a:prstGeom prst="rect">
            <a:avLst/>
          </a:prstGeom>
        </p:spPr>
        <p:txBody>
          <a:bodyPr wrap="none">
            <a:spAutoFit/>
          </a:bodyPr>
          <a:lstStyle/>
          <a:p>
            <a:r>
              <a:rPr lang="pl-PL" sz="600" dirty="0">
                <a:solidFill>
                  <a:schemeClr val="bg1">
                    <a:lumMod val="65000"/>
                  </a:schemeClr>
                </a:solidFill>
              </a:rPr>
              <a:t>https://pixabay.com/</a:t>
            </a:r>
          </a:p>
        </p:txBody>
      </p:sp>
      <p:pic>
        <p:nvPicPr>
          <p:cNvPr id="2056" name="Picture 8" descr="Ryby, Tropikalna Ryba, Morze, Reki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40388" y="340064"/>
            <a:ext cx="3063002" cy="1617648"/>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Delfin, Zwierząt, Morze, Basen, Skok, Wodnych"/>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51762">
            <a:off x="2989588" y="2306991"/>
            <a:ext cx="3217413" cy="2044399"/>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Oddział, Cornish, Liściaste, Ziołowych, Irlandzki"/>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73639" y="3891111"/>
            <a:ext cx="2779414" cy="3126841"/>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Oddział, Liściaste, Angielski, Francuski, Ziołowych"/>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492748" y="4110594"/>
            <a:ext cx="2446986" cy="2752860"/>
          </a:xfrm>
          <a:prstGeom prst="rect">
            <a:avLst/>
          </a:prstGeom>
          <a:noFill/>
          <a:extLst>
            <a:ext uri="{909E8E84-426E-40DD-AFC4-6F175D3DCCD1}">
              <a14:hiddenFill xmlns:a14="http://schemas.microsoft.com/office/drawing/2010/main">
                <a:solidFill>
                  <a:srgbClr val="FFFFFF"/>
                </a:solidFill>
              </a14:hiddenFill>
            </a:ext>
          </a:extLst>
        </p:spPr>
      </p:pic>
      <p:sp>
        <p:nvSpPr>
          <p:cNvPr id="20" name="pole tekstowe 19"/>
          <p:cNvSpPr txBox="1"/>
          <p:nvPr/>
        </p:nvSpPr>
        <p:spPr>
          <a:xfrm>
            <a:off x="59066" y="5071525"/>
            <a:ext cx="6814572" cy="830997"/>
          </a:xfrm>
          <a:prstGeom prst="rect">
            <a:avLst/>
          </a:prstGeom>
          <a:solidFill>
            <a:srgbClr val="D9F6F7"/>
          </a:solidFill>
          <a:ln w="28575">
            <a:solidFill>
              <a:schemeClr val="tx1"/>
            </a:solidFill>
          </a:ln>
        </p:spPr>
        <p:txBody>
          <a:bodyPr wrap="square" rtlCol="0">
            <a:spAutoFit/>
          </a:bodyPr>
          <a:lstStyle/>
          <a:p>
            <a:pPr algn="ctr"/>
            <a:r>
              <a:rPr lang="pl-PL" sz="2400" dirty="0" smtClean="0"/>
              <a:t>Czy nazwy potoczne organizmów dokładnie odzwierciedlają rodzaj organizmu, który określają?</a:t>
            </a:r>
            <a:endParaRPr lang="pl-PL" sz="2400" dirty="0"/>
          </a:p>
        </p:txBody>
      </p:sp>
      <p:sp>
        <p:nvSpPr>
          <p:cNvPr id="16" name="pole tekstowe 15"/>
          <p:cNvSpPr txBox="1"/>
          <p:nvPr/>
        </p:nvSpPr>
        <p:spPr>
          <a:xfrm>
            <a:off x="59066" y="5996463"/>
            <a:ext cx="6814572" cy="461665"/>
          </a:xfrm>
          <a:prstGeom prst="rect">
            <a:avLst/>
          </a:prstGeom>
          <a:solidFill>
            <a:srgbClr val="D9F6F7"/>
          </a:solidFill>
          <a:ln w="28575">
            <a:solidFill>
              <a:schemeClr val="tx1"/>
            </a:solidFill>
          </a:ln>
        </p:spPr>
        <p:txBody>
          <a:bodyPr wrap="square" rtlCol="0">
            <a:spAutoFit/>
          </a:bodyPr>
          <a:lstStyle/>
          <a:p>
            <a:pPr algn="ctr"/>
            <a:r>
              <a:rPr lang="pl-PL" sz="2400" dirty="0" smtClean="0"/>
              <a:t>Zastanów się, jakie znacz rodzaje „koników”?</a:t>
            </a:r>
            <a:endParaRPr lang="pl-PL" sz="2400" dirty="0"/>
          </a:p>
        </p:txBody>
      </p:sp>
    </p:spTree>
    <p:extLst>
      <p:ext uri="{BB962C8B-B14F-4D97-AF65-F5344CB8AC3E}">
        <p14:creationId xmlns:p14="http://schemas.microsoft.com/office/powerpoint/2010/main" val="239338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060"/>
                                        </p:tgtEl>
                                        <p:attrNameLst>
                                          <p:attrName>style.visibility</p:attrName>
                                        </p:attrNameLst>
                                      </p:cBhvr>
                                      <p:to>
                                        <p:strVal val="visible"/>
                                      </p:to>
                                    </p:set>
                                    <p:anim calcmode="lin" valueType="num">
                                      <p:cBhvr additive="base">
                                        <p:cTn id="23" dur="500" fill="hold"/>
                                        <p:tgtEl>
                                          <p:spTgt spid="2060"/>
                                        </p:tgtEl>
                                        <p:attrNameLst>
                                          <p:attrName>ppt_x</p:attrName>
                                        </p:attrNameLst>
                                      </p:cBhvr>
                                      <p:tavLst>
                                        <p:tav tm="0">
                                          <p:val>
                                            <p:strVal val="#ppt_x"/>
                                          </p:val>
                                        </p:tav>
                                        <p:tav tm="100000">
                                          <p:val>
                                            <p:strVal val="#ppt_x"/>
                                          </p:val>
                                        </p:tav>
                                      </p:tavLst>
                                    </p:anim>
                                    <p:anim calcmode="lin" valueType="num">
                                      <p:cBhvr additive="base">
                                        <p:cTn id="24" dur="500" fill="hold"/>
                                        <p:tgtEl>
                                          <p:spTgt spid="2060"/>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062"/>
                                        </p:tgtEl>
                                        <p:attrNameLst>
                                          <p:attrName>style.visibility</p:attrName>
                                        </p:attrNameLst>
                                      </p:cBhvr>
                                      <p:to>
                                        <p:strVal val="visible"/>
                                      </p:to>
                                    </p:set>
                                    <p:anim calcmode="lin" valueType="num">
                                      <p:cBhvr additive="base">
                                        <p:cTn id="27" dur="500" fill="hold"/>
                                        <p:tgtEl>
                                          <p:spTgt spid="2062"/>
                                        </p:tgtEl>
                                        <p:attrNameLst>
                                          <p:attrName>ppt_x</p:attrName>
                                        </p:attrNameLst>
                                      </p:cBhvr>
                                      <p:tavLst>
                                        <p:tav tm="0">
                                          <p:val>
                                            <p:strVal val="#ppt_x"/>
                                          </p:val>
                                        </p:tav>
                                        <p:tav tm="100000">
                                          <p:val>
                                            <p:strVal val="#ppt_x"/>
                                          </p:val>
                                        </p:tav>
                                      </p:tavLst>
                                    </p:anim>
                                    <p:anim calcmode="lin" valueType="num">
                                      <p:cBhvr additive="base">
                                        <p:cTn id="28" dur="500" fill="hold"/>
                                        <p:tgtEl>
                                          <p:spTgt spid="2062"/>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3" grpId="0" animBg="1"/>
      <p:bldP spid="20" grpId="0" animBg="1"/>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 name="Obraz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2316" y="759854"/>
            <a:ext cx="4549684" cy="6104398"/>
          </a:xfrm>
          <a:prstGeom prst="rect">
            <a:avLst/>
          </a:prstGeom>
        </p:spPr>
      </p:pic>
      <p:sp>
        <p:nvSpPr>
          <p:cNvPr id="4" name="pole tekstowe 3"/>
          <p:cNvSpPr txBox="1"/>
          <p:nvPr/>
        </p:nvSpPr>
        <p:spPr>
          <a:xfrm>
            <a:off x="182883" y="2419027"/>
            <a:ext cx="7751469" cy="1107996"/>
          </a:xfrm>
          <a:prstGeom prst="rect">
            <a:avLst/>
          </a:prstGeom>
          <a:noFill/>
        </p:spPr>
        <p:txBody>
          <a:bodyPr wrap="square" rtlCol="0">
            <a:spAutoFit/>
          </a:bodyPr>
          <a:lstStyle/>
          <a:p>
            <a:pPr algn="ctr"/>
            <a:r>
              <a:rPr lang="pl-PL" sz="2200" i="1" dirty="0" smtClean="0">
                <a:latin typeface="Times New Roman" panose="02020603050405020304" pitchFamily="18" charset="0"/>
                <a:cs typeface="Times New Roman" panose="02020603050405020304" pitchFamily="18" charset="0"/>
              </a:rPr>
              <a:t>SYSTEMATYKA to dziedzina biologii która zajmuje się klasyfikowaniem organizmów na mniejsze grupy wg. </a:t>
            </a:r>
            <a:r>
              <a:rPr lang="pl-PL" sz="2200" i="1" dirty="0">
                <a:latin typeface="Times New Roman" panose="02020603050405020304" pitchFamily="18" charset="0"/>
                <a:cs typeface="Times New Roman" panose="02020603050405020304" pitchFamily="18" charset="0"/>
              </a:rPr>
              <a:t>o</a:t>
            </a:r>
            <a:r>
              <a:rPr lang="pl-PL" sz="2200" i="1" dirty="0" smtClean="0">
                <a:latin typeface="Times New Roman" panose="02020603050405020304" pitchFamily="18" charset="0"/>
                <a:cs typeface="Times New Roman" panose="02020603050405020304" pitchFamily="18" charset="0"/>
              </a:rPr>
              <a:t>kreślonych zasad. </a:t>
            </a:r>
            <a:endParaRPr lang="pl-PL" sz="2200" i="1" dirty="0">
              <a:latin typeface="Times New Roman" panose="02020603050405020304" pitchFamily="18" charset="0"/>
              <a:cs typeface="Times New Roman" panose="02020603050405020304" pitchFamily="18" charset="0"/>
            </a:endParaRPr>
          </a:p>
        </p:txBody>
      </p:sp>
      <p:sp>
        <p:nvSpPr>
          <p:cNvPr id="15" name="pole tekstowe 14"/>
          <p:cNvSpPr txBox="1"/>
          <p:nvPr/>
        </p:nvSpPr>
        <p:spPr>
          <a:xfrm>
            <a:off x="218099" y="4096552"/>
            <a:ext cx="7801047" cy="769441"/>
          </a:xfrm>
          <a:prstGeom prst="rect">
            <a:avLst/>
          </a:prstGeom>
          <a:noFill/>
        </p:spPr>
        <p:txBody>
          <a:bodyPr wrap="square" rtlCol="0">
            <a:spAutoFit/>
          </a:bodyPr>
          <a:lstStyle/>
          <a:p>
            <a:pPr algn="ctr"/>
            <a:r>
              <a:rPr lang="pl-PL" sz="2200" i="1" dirty="0" smtClean="0">
                <a:latin typeface="Times New Roman" panose="02020603050405020304" pitchFamily="18" charset="0"/>
                <a:cs typeface="Times New Roman" panose="02020603050405020304" pitchFamily="18" charset="0"/>
              </a:rPr>
              <a:t>    Systematyka zajmuje się również opisywaniem organizmów oraz nadawaniem im nazw.</a:t>
            </a:r>
            <a:endParaRPr lang="pl-PL" sz="2200" i="1" dirty="0">
              <a:latin typeface="Times New Roman" panose="02020603050405020304" pitchFamily="18" charset="0"/>
              <a:cs typeface="Times New Roman" panose="02020603050405020304" pitchFamily="18" charset="0"/>
            </a:endParaRPr>
          </a:p>
        </p:txBody>
      </p:sp>
      <p:sp>
        <p:nvSpPr>
          <p:cNvPr id="16" name="pole tekstowe 15"/>
          <p:cNvSpPr txBox="1"/>
          <p:nvPr/>
        </p:nvSpPr>
        <p:spPr>
          <a:xfrm>
            <a:off x="232457" y="4912439"/>
            <a:ext cx="7751469" cy="830997"/>
          </a:xfrm>
          <a:prstGeom prst="rect">
            <a:avLst/>
          </a:prstGeom>
          <a:noFill/>
          <a:ln>
            <a:solidFill>
              <a:srgbClr val="42D2BC"/>
            </a:solidFill>
          </a:ln>
        </p:spPr>
        <p:txBody>
          <a:bodyPr wrap="square" rtlCol="0">
            <a:spAutoFit/>
          </a:bodyPr>
          <a:lstStyle/>
          <a:p>
            <a:pPr algn="ctr"/>
            <a:r>
              <a:rPr lang="pl-PL" sz="2400" dirty="0" smtClean="0">
                <a:latin typeface="Garamond" panose="02020404030301010803" pitchFamily="18" charset="0"/>
              </a:rPr>
              <a:t>Czy wiesz, kto pierwszy podjął próby klasyfikowania organizmów?</a:t>
            </a:r>
            <a:endParaRPr lang="pl-PL" sz="2400" dirty="0">
              <a:latin typeface="Garamond" panose="02020404030301010803" pitchFamily="18" charset="0"/>
            </a:endParaRPr>
          </a:p>
        </p:txBody>
      </p:sp>
      <p:sp>
        <p:nvSpPr>
          <p:cNvPr id="25" name="pole tekstowe 24"/>
          <p:cNvSpPr txBox="1"/>
          <p:nvPr/>
        </p:nvSpPr>
        <p:spPr>
          <a:xfrm>
            <a:off x="24784" y="5889042"/>
            <a:ext cx="7959142" cy="769441"/>
          </a:xfrm>
          <a:prstGeom prst="rect">
            <a:avLst/>
          </a:prstGeom>
          <a:noFill/>
        </p:spPr>
        <p:txBody>
          <a:bodyPr wrap="square" rtlCol="0">
            <a:spAutoFit/>
          </a:bodyPr>
          <a:lstStyle/>
          <a:p>
            <a:pPr algn="ctr"/>
            <a:r>
              <a:rPr lang="pl-PL" sz="2200" i="1" dirty="0" smtClean="0">
                <a:latin typeface="Times New Roman" panose="02020603050405020304" pitchFamily="18" charset="0"/>
                <a:cs typeface="Times New Roman" panose="02020603050405020304" pitchFamily="18" charset="0"/>
              </a:rPr>
              <a:t>Pierwszy naukowy system klasyfikacji zaproponował Arystoteles, Karol </a:t>
            </a:r>
            <a:r>
              <a:rPr lang="pl-PL" sz="2200" i="1" dirty="0" err="1" smtClean="0">
                <a:latin typeface="Times New Roman" panose="02020603050405020304" pitchFamily="18" charset="0"/>
                <a:cs typeface="Times New Roman" panose="02020603050405020304" pitchFamily="18" charset="0"/>
              </a:rPr>
              <a:t>Linneusz</a:t>
            </a:r>
            <a:r>
              <a:rPr lang="pl-PL" sz="2200" i="1" dirty="0" smtClean="0">
                <a:latin typeface="Times New Roman" panose="02020603050405020304" pitchFamily="18" charset="0"/>
                <a:cs typeface="Times New Roman" panose="02020603050405020304" pitchFamily="18" charset="0"/>
              </a:rPr>
              <a:t> zaproponował odrębne królestwa. </a:t>
            </a:r>
            <a:endParaRPr lang="pl-PL" sz="2200" i="1" dirty="0">
              <a:latin typeface="Times New Roman" panose="02020603050405020304" pitchFamily="18" charset="0"/>
              <a:cs typeface="Times New Roman" panose="02020603050405020304" pitchFamily="18" charset="0"/>
            </a:endParaRPr>
          </a:p>
        </p:txBody>
      </p:sp>
      <p:sp>
        <p:nvSpPr>
          <p:cNvPr id="10" name="pole tekstowe 9"/>
          <p:cNvSpPr txBox="1"/>
          <p:nvPr/>
        </p:nvSpPr>
        <p:spPr>
          <a:xfrm>
            <a:off x="267675" y="3573469"/>
            <a:ext cx="7751471" cy="461665"/>
          </a:xfrm>
          <a:prstGeom prst="rect">
            <a:avLst/>
          </a:prstGeom>
          <a:solidFill>
            <a:schemeClr val="bg1"/>
          </a:solidFill>
          <a:ln>
            <a:solidFill>
              <a:srgbClr val="42D2BC"/>
            </a:solidFill>
          </a:ln>
        </p:spPr>
        <p:txBody>
          <a:bodyPr wrap="square" rtlCol="0">
            <a:spAutoFit/>
          </a:bodyPr>
          <a:lstStyle/>
          <a:p>
            <a:pPr algn="ctr"/>
            <a:r>
              <a:rPr lang="pl-PL" sz="2400" dirty="0" smtClean="0">
                <a:latin typeface="Garamond" panose="02020404030301010803" pitchFamily="18" charset="0"/>
              </a:rPr>
              <a:t>Czy klasyfikowanie organizmów to jedyne zadania systematyki?</a:t>
            </a:r>
            <a:endParaRPr lang="pl-PL" sz="2400" dirty="0">
              <a:latin typeface="Garamond" panose="02020404030301010803" pitchFamily="18" charset="0"/>
            </a:endParaRPr>
          </a:p>
        </p:txBody>
      </p:sp>
      <p:sp>
        <p:nvSpPr>
          <p:cNvPr id="12" name="pole tekstowe 11"/>
          <p:cNvSpPr txBox="1"/>
          <p:nvPr/>
        </p:nvSpPr>
        <p:spPr>
          <a:xfrm>
            <a:off x="232457" y="1533043"/>
            <a:ext cx="7751473" cy="830997"/>
          </a:xfrm>
          <a:prstGeom prst="rect">
            <a:avLst/>
          </a:prstGeom>
          <a:noFill/>
          <a:ln>
            <a:solidFill>
              <a:srgbClr val="42D2BC"/>
            </a:solidFill>
          </a:ln>
        </p:spPr>
        <p:txBody>
          <a:bodyPr wrap="square" rtlCol="0">
            <a:spAutoFit/>
          </a:bodyPr>
          <a:lstStyle/>
          <a:p>
            <a:pPr algn="ctr"/>
            <a:r>
              <a:rPr lang="pl-PL" sz="2400" dirty="0" smtClean="0">
                <a:latin typeface="Garamond" panose="02020404030301010803" pitchFamily="18" charset="0"/>
              </a:rPr>
              <a:t>Jak myślisz, czy jest jakaś nauka, która zajmuje się klasyfikowaniem organizmów?</a:t>
            </a:r>
            <a:endParaRPr lang="pl-PL" sz="2400" dirty="0">
              <a:latin typeface="Garamond" panose="02020404030301010803" pitchFamily="18" charset="0"/>
            </a:endParaRPr>
          </a:p>
        </p:txBody>
      </p:sp>
      <p:sp>
        <p:nvSpPr>
          <p:cNvPr id="13" name="pole tekstowe 12"/>
          <p:cNvSpPr txBox="1"/>
          <p:nvPr/>
        </p:nvSpPr>
        <p:spPr>
          <a:xfrm>
            <a:off x="207671" y="614248"/>
            <a:ext cx="7751473" cy="830997"/>
          </a:xfrm>
          <a:prstGeom prst="rect">
            <a:avLst/>
          </a:prstGeom>
          <a:noFill/>
          <a:ln>
            <a:solidFill>
              <a:srgbClr val="42D2BC"/>
            </a:solidFill>
          </a:ln>
        </p:spPr>
        <p:txBody>
          <a:bodyPr wrap="square" rtlCol="0">
            <a:spAutoFit/>
          </a:bodyPr>
          <a:lstStyle/>
          <a:p>
            <a:pPr algn="ctr"/>
            <a:r>
              <a:rPr lang="pl-PL" sz="2400" dirty="0" smtClean="0">
                <a:latin typeface="Garamond" panose="02020404030301010803" pitchFamily="18" charset="0"/>
              </a:rPr>
              <a:t>W jaki sposób pogrupować organizmy występujące na kuli ziemskiej na mniejsze jednostki?</a:t>
            </a:r>
            <a:endParaRPr lang="pl-PL" sz="2400" dirty="0">
              <a:latin typeface="Garamond" panose="02020404030301010803" pitchFamily="18" charset="0"/>
            </a:endParaRPr>
          </a:p>
        </p:txBody>
      </p:sp>
      <p:sp>
        <p:nvSpPr>
          <p:cNvPr id="14" name="pole tekstowe 13"/>
          <p:cNvSpPr txBox="1"/>
          <p:nvPr/>
        </p:nvSpPr>
        <p:spPr>
          <a:xfrm>
            <a:off x="207677" y="52599"/>
            <a:ext cx="7751467" cy="461665"/>
          </a:xfrm>
          <a:prstGeom prst="rect">
            <a:avLst/>
          </a:prstGeom>
          <a:solidFill>
            <a:schemeClr val="bg1"/>
          </a:solidFill>
          <a:ln w="38100">
            <a:solidFill>
              <a:srgbClr val="0DA08D"/>
            </a:solidFill>
          </a:ln>
        </p:spPr>
        <p:txBody>
          <a:bodyPr wrap="square" rtlCol="0">
            <a:spAutoFit/>
          </a:bodyPr>
          <a:lstStyle/>
          <a:p>
            <a:pPr algn="ctr"/>
            <a:r>
              <a:rPr lang="pl-PL" sz="2400" dirty="0" smtClean="0">
                <a:latin typeface="Garamond" panose="02020404030301010803" pitchFamily="18" charset="0"/>
              </a:rPr>
              <a:t>ZASTANÓWMY SIĘ ….</a:t>
            </a:r>
            <a:endParaRPr lang="pl-PL" sz="2400" dirty="0">
              <a:latin typeface="Garamond" panose="02020404030301010803" pitchFamily="18" charset="0"/>
            </a:endParaRPr>
          </a:p>
        </p:txBody>
      </p:sp>
      <p:pic>
        <p:nvPicPr>
          <p:cNvPr id="3" name="Obraz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8099" y="2451569"/>
            <a:ext cx="394470" cy="394470"/>
          </a:xfrm>
          <a:prstGeom prst="rect">
            <a:avLst/>
          </a:prstGeom>
        </p:spPr>
      </p:pic>
      <p:pic>
        <p:nvPicPr>
          <p:cNvPr id="17" name="Obraz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671" y="4106335"/>
            <a:ext cx="394470" cy="394470"/>
          </a:xfrm>
          <a:prstGeom prst="rect">
            <a:avLst/>
          </a:prstGeom>
        </p:spPr>
      </p:pic>
    </p:spTree>
    <p:extLst>
      <p:ext uri="{BB962C8B-B14F-4D97-AF65-F5344CB8AC3E}">
        <p14:creationId xmlns:p14="http://schemas.microsoft.com/office/powerpoint/2010/main" val="2373371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ppt_x"/>
                                          </p:val>
                                        </p:tav>
                                        <p:tav tm="100000">
                                          <p:val>
                                            <p:strVal val="#ppt_x"/>
                                          </p:val>
                                        </p:tav>
                                      </p:tavLst>
                                    </p:anim>
                                    <p:anim calcmode="lin" valueType="num">
                                      <p:cBhvr additive="base">
                                        <p:cTn id="3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p:bldP spid="16" grpId="0" animBg="1"/>
      <p:bldP spid="25" grpId="0"/>
      <p:bldP spid="10"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raz 1"/>
          <p:cNvPicPr>
            <a:picLocks noChangeAspect="1"/>
          </p:cNvPicPr>
          <p:nvPr/>
        </p:nvPicPr>
        <p:blipFill>
          <a:blip r:embed="rId2"/>
          <a:stretch>
            <a:fillRect/>
          </a:stretch>
        </p:blipFill>
        <p:spPr>
          <a:xfrm>
            <a:off x="138381" y="1532263"/>
            <a:ext cx="2322303" cy="2800767"/>
          </a:xfrm>
          <a:prstGeom prst="rect">
            <a:avLst/>
          </a:prstGeom>
        </p:spPr>
      </p:pic>
      <p:sp>
        <p:nvSpPr>
          <p:cNvPr id="12" name="Prostokąt 11"/>
          <p:cNvSpPr/>
          <p:nvPr/>
        </p:nvSpPr>
        <p:spPr>
          <a:xfrm>
            <a:off x="138381" y="1491489"/>
            <a:ext cx="939681" cy="184666"/>
          </a:xfrm>
          <a:prstGeom prst="rect">
            <a:avLst/>
          </a:prstGeom>
        </p:spPr>
        <p:txBody>
          <a:bodyPr wrap="none">
            <a:spAutoFit/>
          </a:bodyPr>
          <a:lstStyle/>
          <a:p>
            <a:r>
              <a:rPr lang="pl-PL" sz="600" dirty="0">
                <a:solidFill>
                  <a:schemeClr val="bg1">
                    <a:lumMod val="65000"/>
                  </a:schemeClr>
                </a:solidFill>
              </a:rPr>
              <a:t>https://pl.wikipedia.org/</a:t>
            </a:r>
          </a:p>
        </p:txBody>
      </p:sp>
      <p:sp>
        <p:nvSpPr>
          <p:cNvPr id="17" name="Prostokąt 16"/>
          <p:cNvSpPr/>
          <p:nvPr/>
        </p:nvSpPr>
        <p:spPr>
          <a:xfrm>
            <a:off x="6352759" y="4615784"/>
            <a:ext cx="5745622" cy="1015663"/>
          </a:xfrm>
          <a:prstGeom prst="rect">
            <a:avLst/>
          </a:prstGeom>
          <a:solidFill>
            <a:srgbClr val="A0E8EA"/>
          </a:solidFill>
          <a:ln w="28575">
            <a:solidFill>
              <a:schemeClr val="tx1"/>
            </a:solidFill>
          </a:ln>
        </p:spPr>
        <p:txBody>
          <a:bodyPr wrap="square">
            <a:spAutoFit/>
          </a:bodyPr>
          <a:lstStyle/>
          <a:p>
            <a:r>
              <a:rPr lang="pl-PL" sz="2000" dirty="0"/>
              <a:t>Do nadawania nazw gatunkom używa się łaciny, dzięki temu na całym świecie nazwy są jednakowe np. </a:t>
            </a:r>
            <a:r>
              <a:rPr lang="pl-PL" sz="2000" i="1" dirty="0"/>
              <a:t>Ursus arctos.  </a:t>
            </a:r>
          </a:p>
        </p:txBody>
      </p:sp>
      <p:pic>
        <p:nvPicPr>
          <p:cNvPr id="18" name="Obraz 17"/>
          <p:cNvPicPr>
            <a:picLocks noChangeAspect="1"/>
          </p:cNvPicPr>
          <p:nvPr/>
        </p:nvPicPr>
        <p:blipFill>
          <a:blip r:embed="rId3"/>
          <a:stretch>
            <a:fillRect/>
          </a:stretch>
        </p:blipFill>
        <p:spPr>
          <a:xfrm>
            <a:off x="6185302" y="1197415"/>
            <a:ext cx="5990825" cy="3157664"/>
          </a:xfrm>
          <a:prstGeom prst="rect">
            <a:avLst/>
          </a:prstGeom>
        </p:spPr>
      </p:pic>
      <p:sp>
        <p:nvSpPr>
          <p:cNvPr id="20" name="Prostokąt 19"/>
          <p:cNvSpPr/>
          <p:nvPr/>
        </p:nvSpPr>
        <p:spPr>
          <a:xfrm>
            <a:off x="2667067" y="1554312"/>
            <a:ext cx="3553430" cy="2800767"/>
          </a:xfrm>
          <a:prstGeom prst="rect">
            <a:avLst/>
          </a:prstGeom>
          <a:solidFill>
            <a:srgbClr val="A0E8EA"/>
          </a:solidFill>
          <a:ln w="28575">
            <a:solidFill>
              <a:schemeClr val="tx1"/>
            </a:solidFill>
          </a:ln>
        </p:spPr>
        <p:txBody>
          <a:bodyPr wrap="square">
            <a:spAutoFit/>
          </a:bodyPr>
          <a:lstStyle/>
          <a:p>
            <a:r>
              <a:rPr lang="pl-PL" sz="2200" dirty="0" smtClean="0">
                <a:solidFill>
                  <a:srgbClr val="000000"/>
                </a:solidFill>
              </a:rPr>
              <a:t>Jeden z pierwszych systemów klasyfikacji hierarchicznej został opracowany przez Carl </a:t>
            </a:r>
            <a:r>
              <a:rPr lang="pl-PL" sz="2200" dirty="0" err="1">
                <a:solidFill>
                  <a:srgbClr val="000000"/>
                </a:solidFill>
              </a:rPr>
              <a:t>Linnaeus</a:t>
            </a:r>
            <a:r>
              <a:rPr lang="pl-PL" sz="2200" dirty="0">
                <a:solidFill>
                  <a:srgbClr val="000000"/>
                </a:solidFill>
              </a:rPr>
              <a:t> (</a:t>
            </a:r>
            <a:r>
              <a:rPr lang="pl-PL" sz="2200" dirty="0" smtClean="0">
                <a:solidFill>
                  <a:srgbClr val="000000"/>
                </a:solidFill>
              </a:rPr>
              <a:t>1707–1778), który  </a:t>
            </a:r>
            <a:r>
              <a:rPr lang="pl-PL" sz="2200" dirty="0">
                <a:solidFill>
                  <a:srgbClr val="000000"/>
                </a:solidFill>
              </a:rPr>
              <a:t>w</a:t>
            </a:r>
            <a:r>
              <a:rPr lang="pl-PL" sz="2200" dirty="0" smtClean="0">
                <a:solidFill>
                  <a:srgbClr val="000000"/>
                </a:solidFill>
              </a:rPr>
              <a:t>yróżnił </a:t>
            </a:r>
            <a:r>
              <a:rPr lang="pl-PL" sz="2200" dirty="0">
                <a:solidFill>
                  <a:srgbClr val="000000"/>
                </a:solidFill>
              </a:rPr>
              <a:t>dwa królestwa istot żywych: </a:t>
            </a:r>
            <a:r>
              <a:rPr lang="pl-PL" sz="2200" dirty="0" err="1" smtClean="0">
                <a:solidFill>
                  <a:srgbClr val="000000"/>
                </a:solidFill>
              </a:rPr>
              <a:t>Regnum</a:t>
            </a:r>
            <a:r>
              <a:rPr lang="pl-PL" sz="2200" dirty="0" smtClean="0">
                <a:solidFill>
                  <a:srgbClr val="000000"/>
                </a:solidFill>
              </a:rPr>
              <a:t>: </a:t>
            </a:r>
            <a:r>
              <a:rPr lang="pl-PL" sz="2000" dirty="0" err="1">
                <a:solidFill>
                  <a:srgbClr val="000000"/>
                </a:solidFill>
              </a:rPr>
              <a:t>Animale</a:t>
            </a:r>
            <a:r>
              <a:rPr lang="pl-PL" sz="2000" dirty="0">
                <a:solidFill>
                  <a:srgbClr val="000000"/>
                </a:solidFill>
              </a:rPr>
              <a:t> </a:t>
            </a:r>
            <a:r>
              <a:rPr lang="pl-PL" sz="2200" dirty="0" smtClean="0">
                <a:solidFill>
                  <a:srgbClr val="000000"/>
                </a:solidFill>
              </a:rPr>
              <a:t>„</a:t>
            </a:r>
            <a:r>
              <a:rPr lang="pl-PL" sz="2000" dirty="0" smtClean="0">
                <a:solidFill>
                  <a:srgbClr val="000000"/>
                </a:solidFill>
              </a:rPr>
              <a:t>królestwo zwierząt</a:t>
            </a:r>
            <a:r>
              <a:rPr lang="pl-PL" sz="2200" dirty="0" smtClean="0">
                <a:solidFill>
                  <a:srgbClr val="000000"/>
                </a:solidFill>
              </a:rPr>
              <a:t>” </a:t>
            </a:r>
            <a:r>
              <a:rPr lang="pl-PL" sz="2200" dirty="0">
                <a:solidFill>
                  <a:srgbClr val="000000"/>
                </a:solidFill>
              </a:rPr>
              <a:t>i </a:t>
            </a:r>
            <a:r>
              <a:rPr lang="pl-PL" sz="2200" dirty="0" err="1" smtClean="0">
                <a:solidFill>
                  <a:srgbClr val="000000"/>
                </a:solidFill>
              </a:rPr>
              <a:t>Regnum</a:t>
            </a:r>
            <a:r>
              <a:rPr lang="pl-PL" sz="2200" dirty="0" smtClean="0">
                <a:solidFill>
                  <a:srgbClr val="000000"/>
                </a:solidFill>
              </a:rPr>
              <a:t>: </a:t>
            </a:r>
            <a:r>
              <a:rPr lang="pl-PL" sz="2000" dirty="0" err="1" smtClean="0">
                <a:solidFill>
                  <a:srgbClr val="000000"/>
                </a:solidFill>
              </a:rPr>
              <a:t>Vegetabile</a:t>
            </a:r>
            <a:r>
              <a:rPr lang="pl-PL" sz="2200" dirty="0" smtClean="0">
                <a:solidFill>
                  <a:srgbClr val="000000"/>
                </a:solidFill>
              </a:rPr>
              <a:t> „</a:t>
            </a:r>
            <a:r>
              <a:rPr lang="pl-PL" sz="2000" dirty="0">
                <a:solidFill>
                  <a:srgbClr val="000000"/>
                </a:solidFill>
              </a:rPr>
              <a:t>królestwo roślin</a:t>
            </a:r>
            <a:r>
              <a:rPr lang="pl-PL" sz="2000" dirty="0" smtClean="0">
                <a:solidFill>
                  <a:srgbClr val="000000"/>
                </a:solidFill>
              </a:rPr>
              <a:t>” </a:t>
            </a:r>
            <a:endParaRPr lang="pl-PL" sz="2000" dirty="0"/>
          </a:p>
        </p:txBody>
      </p:sp>
      <p:sp>
        <p:nvSpPr>
          <p:cNvPr id="21" name="Prostokąt 20"/>
          <p:cNvSpPr/>
          <p:nvPr/>
        </p:nvSpPr>
        <p:spPr>
          <a:xfrm>
            <a:off x="138381" y="4615784"/>
            <a:ext cx="6082116" cy="1015663"/>
          </a:xfrm>
          <a:prstGeom prst="rect">
            <a:avLst/>
          </a:prstGeom>
          <a:solidFill>
            <a:srgbClr val="A0E8EA"/>
          </a:solidFill>
          <a:ln w="28575">
            <a:solidFill>
              <a:schemeClr val="tx1"/>
            </a:solidFill>
          </a:ln>
        </p:spPr>
        <p:txBody>
          <a:bodyPr wrap="square">
            <a:spAutoFit/>
          </a:bodyPr>
          <a:lstStyle/>
          <a:p>
            <a:r>
              <a:rPr lang="pl-PL" sz="2000" dirty="0" smtClean="0"/>
              <a:t>Zastosował dwuwyrazowe nazewnictwo.  </a:t>
            </a:r>
            <a:r>
              <a:rPr lang="pl-PL" sz="2000" dirty="0"/>
              <a:t>Pierwszy wyraz określa rodzaj, do którego organizm należy, drugi odnosi się do jednej z cech organizmu. </a:t>
            </a:r>
          </a:p>
        </p:txBody>
      </p:sp>
      <p:sp>
        <p:nvSpPr>
          <p:cNvPr id="22" name="Prostokąt 21"/>
          <p:cNvSpPr/>
          <p:nvPr/>
        </p:nvSpPr>
        <p:spPr>
          <a:xfrm>
            <a:off x="138381" y="5697094"/>
            <a:ext cx="11960000" cy="1015663"/>
          </a:xfrm>
          <a:prstGeom prst="rect">
            <a:avLst/>
          </a:prstGeom>
          <a:solidFill>
            <a:srgbClr val="A0E8EA"/>
          </a:solidFill>
          <a:ln w="28575">
            <a:solidFill>
              <a:schemeClr val="tx1"/>
            </a:solidFill>
          </a:ln>
        </p:spPr>
        <p:txBody>
          <a:bodyPr wrap="square">
            <a:spAutoFit/>
          </a:bodyPr>
          <a:lstStyle/>
          <a:p>
            <a:r>
              <a:rPr lang="pl-PL" sz="2000" dirty="0" smtClean="0"/>
              <a:t>Klasyfikacja hierarchiczna oznacza, że każdy z taksonów jest zbiorem jednostek niższej rangi np. królestwo jest zbiorem typów, typy są zbiorem gromad, gromady są zbiorem rzędów, rzędy są zbiorem rodzin, rodziny są zbiorem rodzajów. Jednostki taksonomiczne na dowolnym poziomie hierarchii nazywane są TAKSONAMI.  </a:t>
            </a:r>
            <a:endParaRPr lang="pl-PL" sz="2000" dirty="0"/>
          </a:p>
        </p:txBody>
      </p:sp>
      <p:sp>
        <p:nvSpPr>
          <p:cNvPr id="23" name="pole tekstowe 22"/>
          <p:cNvSpPr txBox="1"/>
          <p:nvPr/>
        </p:nvSpPr>
        <p:spPr>
          <a:xfrm>
            <a:off x="138381" y="100739"/>
            <a:ext cx="11851851" cy="1107996"/>
          </a:xfrm>
          <a:prstGeom prst="rect">
            <a:avLst/>
          </a:prstGeom>
          <a:solidFill>
            <a:srgbClr val="42D2BC"/>
          </a:solidFill>
          <a:ln w="28575">
            <a:solidFill>
              <a:schemeClr val="tx1"/>
            </a:solidFill>
          </a:ln>
        </p:spPr>
        <p:txBody>
          <a:bodyPr wrap="square" rtlCol="0">
            <a:spAutoFit/>
          </a:bodyPr>
          <a:lstStyle/>
          <a:p>
            <a:pPr algn="ctr"/>
            <a:r>
              <a:rPr lang="pl-PL" sz="3600" dirty="0" smtClean="0"/>
              <a:t>Krótka historia klasyfikacji organizmów:</a:t>
            </a:r>
          </a:p>
          <a:p>
            <a:pPr algn="ctr"/>
            <a:r>
              <a:rPr lang="pl-PL" dirty="0" smtClean="0"/>
              <a:t>PIERWSZY SYSTEM KLASYFIKACJI ROŚLIN I ZWIERZĄT STWORZYŁ GRECKI FILOZOF </a:t>
            </a:r>
            <a:r>
              <a:rPr lang="pl-PL" u="sng" dirty="0" smtClean="0"/>
              <a:t>ARYSTOTELES</a:t>
            </a:r>
          </a:p>
          <a:p>
            <a:pPr algn="ctr"/>
            <a:r>
              <a:rPr lang="pl-PL" sz="1200" dirty="0" smtClean="0"/>
              <a:t>Wyróżnił on dwie główne grupy zwierząt: krwiste (mające krew czerwoną) oraz bezkrwiste (bez krwi czerwonej). (384 – 322 </a:t>
            </a:r>
            <a:r>
              <a:rPr lang="pl-PL" sz="1200" dirty="0" err="1" smtClean="0"/>
              <a:t>p.n.e</a:t>
            </a:r>
            <a:r>
              <a:rPr lang="pl-PL" sz="1200" dirty="0" smtClean="0"/>
              <a:t>) </a:t>
            </a:r>
            <a:endParaRPr lang="pl-PL" sz="1200" u="sng" dirty="0"/>
          </a:p>
        </p:txBody>
      </p:sp>
    </p:spTree>
    <p:extLst>
      <p:ext uri="{BB962C8B-B14F-4D97-AF65-F5344CB8AC3E}">
        <p14:creationId xmlns:p14="http://schemas.microsoft.com/office/powerpoint/2010/main" val="784629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fill="hold"/>
                                        <p:tgtEl>
                                          <p:spTgt spid="22"/>
                                        </p:tgtEl>
                                        <p:attrNameLst>
                                          <p:attrName>ppt_x</p:attrName>
                                        </p:attrNameLst>
                                      </p:cBhvr>
                                      <p:tavLst>
                                        <p:tav tm="0">
                                          <p:val>
                                            <p:strVal val="#ppt_x"/>
                                          </p:val>
                                        </p:tav>
                                        <p:tav tm="100000">
                                          <p:val>
                                            <p:strVal val="#ppt_x"/>
                                          </p:val>
                                        </p:tav>
                                      </p:tavLst>
                                    </p:anim>
                                    <p:anim calcmode="lin" valueType="num">
                                      <p:cBhvr additive="base">
                                        <p:cTn id="2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animBg="1"/>
      <p:bldP spid="22"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pole tekstowe 2"/>
          <p:cNvSpPr txBox="1"/>
          <p:nvPr/>
        </p:nvSpPr>
        <p:spPr>
          <a:xfrm>
            <a:off x="138381" y="100739"/>
            <a:ext cx="11851851" cy="1107996"/>
          </a:xfrm>
          <a:prstGeom prst="rect">
            <a:avLst/>
          </a:prstGeom>
          <a:solidFill>
            <a:srgbClr val="42D2BC"/>
          </a:solidFill>
          <a:ln w="28575">
            <a:solidFill>
              <a:schemeClr val="tx1"/>
            </a:solidFill>
          </a:ln>
        </p:spPr>
        <p:txBody>
          <a:bodyPr wrap="square" rtlCol="0">
            <a:spAutoFit/>
          </a:bodyPr>
          <a:lstStyle/>
          <a:p>
            <a:pPr algn="ctr"/>
            <a:r>
              <a:rPr lang="pl-PL" sz="3600" dirty="0" smtClean="0"/>
              <a:t>Krótka historia klasyfikacji organizmów:</a:t>
            </a:r>
          </a:p>
          <a:p>
            <a:pPr algn="ctr"/>
            <a:r>
              <a:rPr lang="pl-PL" dirty="0" smtClean="0"/>
              <a:t>PIERWSZY SYSTEM KLASYFIKACJI ROŚLIN I ZWIERZĄT STWORZYŁ GRECKI FILOZOF </a:t>
            </a:r>
            <a:r>
              <a:rPr lang="pl-PL" u="sng" dirty="0" smtClean="0"/>
              <a:t>ARYSTOTELES</a:t>
            </a:r>
          </a:p>
          <a:p>
            <a:pPr algn="ctr"/>
            <a:r>
              <a:rPr lang="pl-PL" sz="1200" dirty="0" smtClean="0"/>
              <a:t>Wyróżnił on dwie główne grupy zwierząt: krwiste (mające krew czerwoną) oraz bezkrwiste (bez krwi czerwonej). </a:t>
            </a:r>
            <a:endParaRPr lang="pl-PL" sz="1200" u="sng" dirty="0"/>
          </a:p>
        </p:txBody>
      </p:sp>
      <p:sp>
        <p:nvSpPr>
          <p:cNvPr id="7" name="Prostokąt 6"/>
          <p:cNvSpPr/>
          <p:nvPr/>
        </p:nvSpPr>
        <p:spPr>
          <a:xfrm>
            <a:off x="2780963" y="1341888"/>
            <a:ext cx="3100196" cy="2800767"/>
          </a:xfrm>
          <a:prstGeom prst="rect">
            <a:avLst/>
          </a:prstGeom>
          <a:solidFill>
            <a:srgbClr val="A0E8EA"/>
          </a:solidFill>
          <a:ln w="28575">
            <a:solidFill>
              <a:schemeClr val="tx1"/>
            </a:solidFill>
          </a:ln>
        </p:spPr>
        <p:txBody>
          <a:bodyPr wrap="square">
            <a:spAutoFit/>
          </a:bodyPr>
          <a:lstStyle/>
          <a:p>
            <a:r>
              <a:rPr lang="pl-PL" sz="2200" dirty="0">
                <a:solidFill>
                  <a:srgbClr val="000000"/>
                </a:solidFill>
              </a:rPr>
              <a:t>W 1674 roku Antonie van </a:t>
            </a:r>
            <a:r>
              <a:rPr lang="pl-PL" sz="2200" dirty="0" err="1">
                <a:solidFill>
                  <a:srgbClr val="000000"/>
                </a:solidFill>
              </a:rPr>
              <a:t>Leeuwenhoek</a:t>
            </a:r>
            <a:r>
              <a:rPr lang="pl-PL" sz="2200" dirty="0">
                <a:solidFill>
                  <a:srgbClr val="000000"/>
                </a:solidFill>
              </a:rPr>
              <a:t> </a:t>
            </a:r>
            <a:r>
              <a:rPr lang="pl-PL" sz="2200" dirty="0" smtClean="0">
                <a:solidFill>
                  <a:srgbClr val="000000"/>
                </a:solidFill>
              </a:rPr>
              <a:t>, </a:t>
            </a:r>
            <a:r>
              <a:rPr lang="pl-PL" sz="2200" dirty="0">
                <a:solidFill>
                  <a:srgbClr val="000000"/>
                </a:solidFill>
              </a:rPr>
              <a:t>nazywany „ojcem mikroskopii”, przesłał </a:t>
            </a:r>
            <a:r>
              <a:rPr lang="pl-PL" sz="2200" dirty="0" smtClean="0">
                <a:solidFill>
                  <a:srgbClr val="000000"/>
                </a:solidFill>
              </a:rPr>
              <a:t>swoje pierwsze prace mikroskopijnych organizmów</a:t>
            </a:r>
            <a:r>
              <a:rPr lang="pl-PL" sz="2200" dirty="0">
                <a:solidFill>
                  <a:srgbClr val="000000"/>
                </a:solidFill>
              </a:rPr>
              <a:t> </a:t>
            </a:r>
            <a:r>
              <a:rPr lang="pl-PL" sz="2200" dirty="0" smtClean="0">
                <a:solidFill>
                  <a:srgbClr val="000000"/>
                </a:solidFill>
              </a:rPr>
              <a:t>- nadal klasyfikowane w królestwie zwierząt.</a:t>
            </a:r>
            <a:endParaRPr lang="pl-PL" sz="2200" dirty="0"/>
          </a:p>
        </p:txBody>
      </p:sp>
      <p:pic>
        <p:nvPicPr>
          <p:cNvPr id="4" name="Obraz 3"/>
          <p:cNvPicPr>
            <a:picLocks noChangeAspect="1"/>
          </p:cNvPicPr>
          <p:nvPr/>
        </p:nvPicPr>
        <p:blipFill rotWithShape="1">
          <a:blip r:embed="rId2"/>
          <a:srcRect l="9055" t="15239" r="419"/>
          <a:stretch/>
        </p:blipFill>
        <p:spPr>
          <a:xfrm>
            <a:off x="140125" y="1313847"/>
            <a:ext cx="2546612" cy="2828808"/>
          </a:xfrm>
          <a:prstGeom prst="rect">
            <a:avLst/>
          </a:prstGeom>
        </p:spPr>
      </p:pic>
      <p:sp>
        <p:nvSpPr>
          <p:cNvPr id="10" name="Prostokąt 9"/>
          <p:cNvSpPr/>
          <p:nvPr/>
        </p:nvSpPr>
        <p:spPr>
          <a:xfrm>
            <a:off x="8646899" y="1341888"/>
            <a:ext cx="3343333" cy="2800767"/>
          </a:xfrm>
          <a:prstGeom prst="rect">
            <a:avLst/>
          </a:prstGeom>
          <a:solidFill>
            <a:srgbClr val="A0E8EA"/>
          </a:solidFill>
          <a:ln w="28575">
            <a:solidFill>
              <a:schemeClr val="tx1"/>
            </a:solidFill>
          </a:ln>
        </p:spPr>
        <p:txBody>
          <a:bodyPr wrap="square">
            <a:spAutoFit/>
          </a:bodyPr>
          <a:lstStyle/>
          <a:p>
            <a:r>
              <a:rPr lang="pl-PL" sz="2200" dirty="0">
                <a:solidFill>
                  <a:srgbClr val="000000"/>
                </a:solidFill>
              </a:rPr>
              <a:t>W 1866 r. Ernst </a:t>
            </a:r>
            <a:r>
              <a:rPr lang="pl-PL" sz="2200" dirty="0" err="1">
                <a:solidFill>
                  <a:srgbClr val="000000"/>
                </a:solidFill>
              </a:rPr>
              <a:t>Haeckel</a:t>
            </a:r>
            <a:r>
              <a:rPr lang="pl-PL" sz="2200" dirty="0">
                <a:solidFill>
                  <a:srgbClr val="000000"/>
                </a:solidFill>
              </a:rPr>
              <a:t> zaproponował trzecie królestwo </a:t>
            </a:r>
            <a:r>
              <a:rPr lang="pl-PL" sz="2200" dirty="0" smtClean="0">
                <a:solidFill>
                  <a:srgbClr val="000000"/>
                </a:solidFill>
              </a:rPr>
              <a:t>życia </a:t>
            </a:r>
            <a:r>
              <a:rPr lang="pl-PL" sz="2200" dirty="0" err="1" smtClean="0">
                <a:solidFill>
                  <a:srgbClr val="000000"/>
                </a:solidFill>
              </a:rPr>
              <a:t>Protista</a:t>
            </a:r>
            <a:r>
              <a:rPr lang="pl-PL" sz="2200" dirty="0" smtClean="0">
                <a:solidFill>
                  <a:srgbClr val="000000"/>
                </a:solidFill>
              </a:rPr>
              <a:t> - dla </a:t>
            </a:r>
          </a:p>
          <a:p>
            <a:pPr algn="ctr"/>
            <a:r>
              <a:rPr lang="pl-PL" sz="2200" dirty="0" smtClean="0">
                <a:solidFill>
                  <a:srgbClr val="000000"/>
                </a:solidFill>
              </a:rPr>
              <a:t>„</a:t>
            </a:r>
            <a:r>
              <a:rPr lang="pl-PL" sz="2200" dirty="0">
                <a:solidFill>
                  <a:srgbClr val="000000"/>
                </a:solidFill>
              </a:rPr>
              <a:t>organizmów neutralnych" </a:t>
            </a:r>
            <a:endParaRPr lang="pl-PL" sz="2200" dirty="0" smtClean="0">
              <a:solidFill>
                <a:srgbClr val="000000"/>
              </a:solidFill>
            </a:endParaRPr>
          </a:p>
          <a:p>
            <a:pPr algn="ctr"/>
            <a:r>
              <a:rPr lang="pl-PL" sz="2200" dirty="0" smtClean="0">
                <a:solidFill>
                  <a:srgbClr val="000000"/>
                </a:solidFill>
              </a:rPr>
              <a:t>lub "królestwo </a:t>
            </a:r>
            <a:r>
              <a:rPr lang="pl-PL" sz="2200" dirty="0">
                <a:solidFill>
                  <a:srgbClr val="000000"/>
                </a:solidFill>
              </a:rPr>
              <a:t>form prymitywnych </a:t>
            </a:r>
            <a:r>
              <a:rPr lang="pl-PL" sz="2200" dirty="0" smtClean="0">
                <a:solidFill>
                  <a:srgbClr val="000000"/>
                </a:solidFill>
              </a:rPr>
              <a:t>” </a:t>
            </a:r>
            <a:r>
              <a:rPr lang="pl-PL" sz="2200" dirty="0">
                <a:solidFill>
                  <a:srgbClr val="000000"/>
                </a:solidFill>
              </a:rPr>
              <a:t>które nie były ani zwierzęce, ani </a:t>
            </a:r>
            <a:r>
              <a:rPr lang="pl-PL" sz="2200" dirty="0" smtClean="0">
                <a:solidFill>
                  <a:srgbClr val="000000"/>
                </a:solidFill>
              </a:rPr>
              <a:t>roślinne</a:t>
            </a:r>
            <a:endParaRPr lang="pl-PL" sz="2200" dirty="0"/>
          </a:p>
        </p:txBody>
      </p:sp>
      <p:pic>
        <p:nvPicPr>
          <p:cNvPr id="11" name="Obraz 10"/>
          <p:cNvPicPr>
            <a:picLocks noChangeAspect="1"/>
          </p:cNvPicPr>
          <p:nvPr/>
        </p:nvPicPr>
        <p:blipFill rotWithShape="1">
          <a:blip r:embed="rId3"/>
          <a:srcRect t="5242" b="6625"/>
          <a:stretch/>
        </p:blipFill>
        <p:spPr>
          <a:xfrm>
            <a:off x="6064306" y="1335216"/>
            <a:ext cx="2399446" cy="2780804"/>
          </a:xfrm>
          <a:prstGeom prst="rect">
            <a:avLst/>
          </a:prstGeom>
        </p:spPr>
      </p:pic>
      <p:sp>
        <p:nvSpPr>
          <p:cNvPr id="13" name="Prostokąt 12"/>
          <p:cNvSpPr/>
          <p:nvPr/>
        </p:nvSpPr>
        <p:spPr>
          <a:xfrm>
            <a:off x="138381" y="1341888"/>
            <a:ext cx="1568058" cy="261610"/>
          </a:xfrm>
          <a:prstGeom prst="rect">
            <a:avLst/>
          </a:prstGeom>
        </p:spPr>
        <p:txBody>
          <a:bodyPr wrap="none">
            <a:spAutoFit/>
          </a:bodyPr>
          <a:lstStyle/>
          <a:p>
            <a:r>
              <a:rPr lang="pl-PL" sz="1100" dirty="0"/>
              <a:t>https://pl.wikipedia.org/</a:t>
            </a:r>
          </a:p>
        </p:txBody>
      </p:sp>
      <p:sp>
        <p:nvSpPr>
          <p:cNvPr id="14" name="Prostokąt 13"/>
          <p:cNvSpPr/>
          <p:nvPr/>
        </p:nvSpPr>
        <p:spPr>
          <a:xfrm>
            <a:off x="6064306" y="1322539"/>
            <a:ext cx="939681" cy="184666"/>
          </a:xfrm>
          <a:prstGeom prst="rect">
            <a:avLst/>
          </a:prstGeom>
        </p:spPr>
        <p:txBody>
          <a:bodyPr wrap="none">
            <a:spAutoFit/>
          </a:bodyPr>
          <a:lstStyle/>
          <a:p>
            <a:r>
              <a:rPr lang="pl-PL" sz="600" dirty="0">
                <a:solidFill>
                  <a:schemeClr val="bg1">
                    <a:lumMod val="65000"/>
                  </a:schemeClr>
                </a:solidFill>
              </a:rPr>
              <a:t>https://pl.wikipedia.org/</a:t>
            </a:r>
          </a:p>
        </p:txBody>
      </p:sp>
      <p:sp>
        <p:nvSpPr>
          <p:cNvPr id="15" name="Prostokąt 14"/>
          <p:cNvSpPr/>
          <p:nvPr/>
        </p:nvSpPr>
        <p:spPr>
          <a:xfrm>
            <a:off x="138381" y="4683119"/>
            <a:ext cx="11851852" cy="1384995"/>
          </a:xfrm>
          <a:prstGeom prst="rect">
            <a:avLst/>
          </a:prstGeom>
          <a:solidFill>
            <a:srgbClr val="A0E8EA"/>
          </a:solidFill>
          <a:ln w="28575">
            <a:solidFill>
              <a:schemeClr val="tx1"/>
            </a:solidFill>
          </a:ln>
        </p:spPr>
        <p:txBody>
          <a:bodyPr wrap="square">
            <a:spAutoFit/>
          </a:bodyPr>
          <a:lstStyle/>
          <a:p>
            <a:pPr algn="ctr"/>
            <a:r>
              <a:rPr lang="pl-PL" sz="2800" dirty="0" smtClean="0">
                <a:solidFill>
                  <a:srgbClr val="000000"/>
                </a:solidFill>
              </a:rPr>
              <a:t>Dalszy rozwój </a:t>
            </a:r>
            <a:r>
              <a:rPr lang="pl-PL" sz="2800" dirty="0">
                <a:solidFill>
                  <a:srgbClr val="000000"/>
                </a:solidFill>
              </a:rPr>
              <a:t>mikroskopii ujawnił istotne różnice między organizmami, których komórki nie mają odrębnego jądra ( </a:t>
            </a:r>
            <a:r>
              <a:rPr lang="pl-PL" sz="2800" dirty="0" err="1">
                <a:solidFill>
                  <a:srgbClr val="000000"/>
                </a:solidFill>
              </a:rPr>
              <a:t>prokarionty</a:t>
            </a:r>
            <a:r>
              <a:rPr lang="pl-PL" sz="2800" dirty="0">
                <a:solidFill>
                  <a:srgbClr val="000000"/>
                </a:solidFill>
              </a:rPr>
              <a:t> </a:t>
            </a:r>
            <a:r>
              <a:rPr lang="pl-PL" sz="2800" dirty="0" smtClean="0">
                <a:solidFill>
                  <a:srgbClr val="000000"/>
                </a:solidFill>
              </a:rPr>
              <a:t>) </a:t>
            </a:r>
            <a:r>
              <a:rPr lang="pl-PL" sz="2800" dirty="0">
                <a:solidFill>
                  <a:srgbClr val="000000"/>
                </a:solidFill>
              </a:rPr>
              <a:t>a organizmami, których komórki mają odrębne jądro </a:t>
            </a:r>
            <a:r>
              <a:rPr lang="pl-PL" sz="2800" dirty="0" smtClean="0">
                <a:solidFill>
                  <a:srgbClr val="000000"/>
                </a:solidFill>
              </a:rPr>
              <a:t>( </a:t>
            </a:r>
            <a:r>
              <a:rPr lang="pl-PL" sz="2800" dirty="0">
                <a:solidFill>
                  <a:srgbClr val="000000"/>
                </a:solidFill>
              </a:rPr>
              <a:t>eukarionty ). </a:t>
            </a:r>
            <a:endParaRPr lang="pl-PL" sz="2800" dirty="0"/>
          </a:p>
        </p:txBody>
      </p:sp>
    </p:spTree>
    <p:extLst>
      <p:ext uri="{BB962C8B-B14F-4D97-AF65-F5344CB8AC3E}">
        <p14:creationId xmlns:p14="http://schemas.microsoft.com/office/powerpoint/2010/main" val="1419106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Prostokąt 7"/>
          <p:cNvSpPr/>
          <p:nvPr/>
        </p:nvSpPr>
        <p:spPr>
          <a:xfrm>
            <a:off x="2958274" y="1535423"/>
            <a:ext cx="3851275" cy="5170646"/>
          </a:xfrm>
          <a:prstGeom prst="rect">
            <a:avLst/>
          </a:prstGeom>
          <a:solidFill>
            <a:srgbClr val="A0E8EA"/>
          </a:solidFill>
          <a:ln w="28575">
            <a:solidFill>
              <a:schemeClr val="tx1"/>
            </a:solidFill>
          </a:ln>
        </p:spPr>
        <p:txBody>
          <a:bodyPr wrap="square">
            <a:spAutoFit/>
          </a:bodyPr>
          <a:lstStyle/>
          <a:p>
            <a:pPr algn="ctr"/>
            <a:r>
              <a:rPr lang="pl-PL" sz="2200" dirty="0" smtClean="0">
                <a:solidFill>
                  <a:srgbClr val="000000"/>
                </a:solidFill>
              </a:rPr>
              <a:t>W 1925 roku </a:t>
            </a:r>
            <a:r>
              <a:rPr lang="pl-PL" sz="2200" dirty="0" err="1" smtClean="0">
                <a:solidFill>
                  <a:srgbClr val="000000"/>
                </a:solidFill>
              </a:rPr>
              <a:t>Édouard</a:t>
            </a:r>
            <a:r>
              <a:rPr lang="pl-PL" sz="2200" dirty="0" smtClean="0">
                <a:solidFill>
                  <a:srgbClr val="000000"/>
                </a:solidFill>
              </a:rPr>
              <a:t> </a:t>
            </a:r>
            <a:r>
              <a:rPr lang="pl-PL" sz="2200" dirty="0" err="1" smtClean="0">
                <a:solidFill>
                  <a:srgbClr val="000000"/>
                </a:solidFill>
              </a:rPr>
              <a:t>Chatton</a:t>
            </a:r>
            <a:r>
              <a:rPr lang="pl-PL" sz="2200" dirty="0" smtClean="0">
                <a:solidFill>
                  <a:srgbClr val="000000"/>
                </a:solidFill>
              </a:rPr>
              <a:t> wprowadził terminy „</a:t>
            </a:r>
            <a:r>
              <a:rPr lang="pl-PL" sz="2200" dirty="0" err="1" smtClean="0">
                <a:solidFill>
                  <a:srgbClr val="000000"/>
                </a:solidFill>
              </a:rPr>
              <a:t>prokariont</a:t>
            </a:r>
            <a:r>
              <a:rPr lang="pl-PL" sz="2200" dirty="0" smtClean="0">
                <a:solidFill>
                  <a:srgbClr val="000000"/>
                </a:solidFill>
              </a:rPr>
              <a:t>” i „</a:t>
            </a:r>
            <a:r>
              <a:rPr lang="pl-PL" sz="2200" dirty="0" err="1" smtClean="0">
                <a:solidFill>
                  <a:srgbClr val="000000"/>
                </a:solidFill>
              </a:rPr>
              <a:t>eukariont</a:t>
            </a:r>
            <a:r>
              <a:rPr lang="pl-PL" sz="2200" dirty="0" smtClean="0">
                <a:solidFill>
                  <a:srgbClr val="000000"/>
                </a:solidFill>
              </a:rPr>
              <a:t>” w celu rozróżnienia tych organizmów. </a:t>
            </a:r>
          </a:p>
          <a:p>
            <a:pPr algn="ctr"/>
            <a:endParaRPr lang="pl-PL" sz="2200" dirty="0">
              <a:solidFill>
                <a:srgbClr val="000000"/>
              </a:solidFill>
            </a:endParaRPr>
          </a:p>
          <a:p>
            <a:pPr algn="ctr"/>
            <a:endParaRPr lang="pl-PL" sz="2200" dirty="0" smtClean="0">
              <a:solidFill>
                <a:srgbClr val="000000"/>
              </a:solidFill>
            </a:endParaRPr>
          </a:p>
          <a:p>
            <a:endParaRPr lang="pl-PL" sz="2200" dirty="0" smtClean="0"/>
          </a:p>
          <a:p>
            <a:pPr algn="ctr"/>
            <a:r>
              <a:rPr lang="pl-PL" sz="2200" dirty="0" smtClean="0"/>
              <a:t>W 1938 roku Herbert F. </a:t>
            </a:r>
            <a:r>
              <a:rPr lang="pl-PL" sz="2200" dirty="0" err="1" smtClean="0"/>
              <a:t>Copeland</a:t>
            </a:r>
            <a:r>
              <a:rPr lang="pl-PL" sz="2200" dirty="0" smtClean="0"/>
              <a:t> zaproponował klasyfikację czterech królestw, tworząc powieść „</a:t>
            </a:r>
            <a:r>
              <a:rPr lang="pl-PL" sz="2200" dirty="0" err="1" smtClean="0"/>
              <a:t>Kingdom</a:t>
            </a:r>
            <a:r>
              <a:rPr lang="pl-PL" sz="2200" dirty="0" smtClean="0"/>
              <a:t> Monera” organizmów prokariotycznych. Zaproponował podniesienie Monera (bakterie)  do rangi królestwa. </a:t>
            </a:r>
            <a:endParaRPr lang="pl-PL" sz="2200" dirty="0"/>
          </a:p>
        </p:txBody>
      </p:sp>
      <p:sp>
        <p:nvSpPr>
          <p:cNvPr id="9" name="Prostokąt 8"/>
          <p:cNvSpPr/>
          <p:nvPr/>
        </p:nvSpPr>
        <p:spPr>
          <a:xfrm>
            <a:off x="9313957" y="1578827"/>
            <a:ext cx="2676276" cy="3139321"/>
          </a:xfrm>
          <a:prstGeom prst="rect">
            <a:avLst/>
          </a:prstGeom>
          <a:solidFill>
            <a:srgbClr val="A0E8EA"/>
          </a:solidFill>
          <a:ln w="28575">
            <a:solidFill>
              <a:schemeClr val="tx1"/>
            </a:solidFill>
          </a:ln>
        </p:spPr>
        <p:txBody>
          <a:bodyPr wrap="square">
            <a:spAutoFit/>
          </a:bodyPr>
          <a:lstStyle/>
          <a:p>
            <a:pPr algn="ctr"/>
            <a:r>
              <a:rPr lang="pl-PL" sz="2200" dirty="0" smtClean="0">
                <a:solidFill>
                  <a:srgbClr val="000000"/>
                </a:solidFill>
              </a:rPr>
              <a:t>Robert </a:t>
            </a:r>
            <a:r>
              <a:rPr lang="pl-PL" sz="2200" dirty="0" err="1" smtClean="0">
                <a:solidFill>
                  <a:srgbClr val="000000"/>
                </a:solidFill>
              </a:rPr>
              <a:t>Whittaker</a:t>
            </a:r>
            <a:r>
              <a:rPr lang="pl-PL" sz="2200" dirty="0" smtClean="0">
                <a:solidFill>
                  <a:srgbClr val="000000"/>
                </a:solidFill>
              </a:rPr>
              <a:t> wprowadził </a:t>
            </a:r>
            <a:r>
              <a:rPr lang="pl-PL" sz="2200" dirty="0">
                <a:solidFill>
                  <a:srgbClr val="000000"/>
                </a:solidFill>
              </a:rPr>
              <a:t>dodatkowe królestwo dla grzybów </a:t>
            </a:r>
            <a:r>
              <a:rPr lang="pl-PL" sz="2200" dirty="0" smtClean="0">
                <a:solidFill>
                  <a:srgbClr val="000000"/>
                </a:solidFill>
              </a:rPr>
              <a:t>i w ten sposób powstały system </a:t>
            </a:r>
            <a:r>
              <a:rPr lang="pl-PL" sz="2200" dirty="0">
                <a:solidFill>
                  <a:srgbClr val="000000"/>
                </a:solidFill>
              </a:rPr>
              <a:t>pięciu królestw, zaproponowany w 1969 roku przez </a:t>
            </a:r>
            <a:r>
              <a:rPr lang="pl-PL" sz="2200" dirty="0" err="1" smtClean="0">
                <a:solidFill>
                  <a:srgbClr val="000000"/>
                </a:solidFill>
              </a:rPr>
              <a:t>Whittakera</a:t>
            </a:r>
            <a:endParaRPr lang="pl-PL" sz="2200" dirty="0"/>
          </a:p>
        </p:txBody>
      </p:sp>
      <p:sp>
        <p:nvSpPr>
          <p:cNvPr id="10" name="pole tekstowe 9"/>
          <p:cNvSpPr txBox="1"/>
          <p:nvPr/>
        </p:nvSpPr>
        <p:spPr>
          <a:xfrm>
            <a:off x="138381" y="127572"/>
            <a:ext cx="11851851" cy="923330"/>
          </a:xfrm>
          <a:prstGeom prst="rect">
            <a:avLst/>
          </a:prstGeom>
          <a:solidFill>
            <a:srgbClr val="42D2BC"/>
          </a:solidFill>
          <a:ln w="28575">
            <a:solidFill>
              <a:schemeClr val="tx1"/>
            </a:solidFill>
          </a:ln>
        </p:spPr>
        <p:txBody>
          <a:bodyPr wrap="square" rtlCol="0">
            <a:spAutoFit/>
          </a:bodyPr>
          <a:lstStyle/>
          <a:p>
            <a:pPr algn="ctr"/>
            <a:r>
              <a:rPr lang="pl-PL" sz="3600" dirty="0" smtClean="0"/>
              <a:t>Krótka historia klasyfikacji organizmów:</a:t>
            </a:r>
          </a:p>
          <a:p>
            <a:pPr algn="ctr"/>
            <a:r>
              <a:rPr lang="pl-PL" dirty="0" smtClean="0"/>
              <a:t>PIERWSZY  SYSTEM KLASYFIKACJI ROŚLIN I ZIWERZĄT STWORZYŁ GRECKI FILOZOF </a:t>
            </a:r>
            <a:r>
              <a:rPr lang="pl-PL" u="sng" dirty="0" smtClean="0"/>
              <a:t>ARYSTOTELES</a:t>
            </a:r>
            <a:endParaRPr lang="pl-PL" u="sng" dirty="0"/>
          </a:p>
        </p:txBody>
      </p:sp>
      <p:pic>
        <p:nvPicPr>
          <p:cNvPr id="2" name="Obraz 1"/>
          <p:cNvPicPr>
            <a:picLocks noChangeAspect="1"/>
          </p:cNvPicPr>
          <p:nvPr/>
        </p:nvPicPr>
        <p:blipFill rotWithShape="1">
          <a:blip r:embed="rId2"/>
          <a:srcRect b="13447"/>
          <a:stretch/>
        </p:blipFill>
        <p:spPr>
          <a:xfrm>
            <a:off x="79000" y="1478796"/>
            <a:ext cx="2633203" cy="3003052"/>
          </a:xfrm>
          <a:prstGeom prst="rect">
            <a:avLst/>
          </a:prstGeom>
        </p:spPr>
      </p:pic>
      <p:pic>
        <p:nvPicPr>
          <p:cNvPr id="4" name="Obraz 3"/>
          <p:cNvPicPr>
            <a:picLocks noChangeAspect="1"/>
          </p:cNvPicPr>
          <p:nvPr/>
        </p:nvPicPr>
        <p:blipFill rotWithShape="1">
          <a:blip r:embed="rId3"/>
          <a:srcRect b="26855"/>
          <a:stretch/>
        </p:blipFill>
        <p:spPr>
          <a:xfrm>
            <a:off x="79000" y="4174240"/>
            <a:ext cx="2607875" cy="2531829"/>
          </a:xfrm>
          <a:prstGeom prst="rect">
            <a:avLst/>
          </a:prstGeom>
        </p:spPr>
      </p:pic>
      <p:sp>
        <p:nvSpPr>
          <p:cNvPr id="5" name="Prostokąt 4"/>
          <p:cNvSpPr/>
          <p:nvPr/>
        </p:nvSpPr>
        <p:spPr>
          <a:xfrm>
            <a:off x="0" y="1346493"/>
            <a:ext cx="954107" cy="184666"/>
          </a:xfrm>
          <a:prstGeom prst="rect">
            <a:avLst/>
          </a:prstGeom>
        </p:spPr>
        <p:txBody>
          <a:bodyPr wrap="none">
            <a:spAutoFit/>
          </a:bodyPr>
          <a:lstStyle/>
          <a:p>
            <a:r>
              <a:rPr lang="pl-PL" sz="600" dirty="0">
                <a:solidFill>
                  <a:schemeClr val="bg1">
                    <a:lumMod val="65000"/>
                  </a:schemeClr>
                </a:solidFill>
              </a:rPr>
              <a:t>https://en.wikipedia.org/</a:t>
            </a:r>
          </a:p>
        </p:txBody>
      </p:sp>
      <p:sp>
        <p:nvSpPr>
          <p:cNvPr id="11" name="Prostokąt 10"/>
          <p:cNvSpPr/>
          <p:nvPr/>
        </p:nvSpPr>
        <p:spPr>
          <a:xfrm>
            <a:off x="85418" y="4120746"/>
            <a:ext cx="954107" cy="184666"/>
          </a:xfrm>
          <a:prstGeom prst="rect">
            <a:avLst/>
          </a:prstGeom>
        </p:spPr>
        <p:txBody>
          <a:bodyPr wrap="none">
            <a:spAutoFit/>
          </a:bodyPr>
          <a:lstStyle/>
          <a:p>
            <a:r>
              <a:rPr lang="pl-PL" sz="600" dirty="0">
                <a:solidFill>
                  <a:schemeClr val="bg1">
                    <a:lumMod val="65000"/>
                  </a:schemeClr>
                </a:solidFill>
              </a:rPr>
              <a:t>https://en.wikipedia.org/</a:t>
            </a:r>
          </a:p>
        </p:txBody>
      </p:sp>
      <p:pic>
        <p:nvPicPr>
          <p:cNvPr id="1026" name="Picture 2" descr="Whittaker-Robert-H-1920-1980.jpg"/>
          <p:cNvPicPr>
            <a:picLocks noChangeAspect="1" noChangeArrowheads="1"/>
          </p:cNvPicPr>
          <p:nvPr/>
        </p:nvPicPr>
        <p:blipFill rotWithShape="1">
          <a:blip r:embed="rId4">
            <a:extLst>
              <a:ext uri="{28A0092B-C50C-407E-A947-70E740481C1C}">
                <a14:useLocalDpi xmlns:a14="http://schemas.microsoft.com/office/drawing/2010/main" val="0"/>
              </a:ext>
            </a:extLst>
          </a:blip>
          <a:srcRect l="5723" r="5274" b="17688"/>
          <a:stretch/>
        </p:blipFill>
        <p:spPr bwMode="auto">
          <a:xfrm>
            <a:off x="6992370" y="1512567"/>
            <a:ext cx="2138765" cy="3155769"/>
          </a:xfrm>
          <a:prstGeom prst="rect">
            <a:avLst/>
          </a:prstGeom>
          <a:noFill/>
          <a:extLst>
            <a:ext uri="{909E8E84-426E-40DD-AFC4-6F175D3DCCD1}">
              <a14:hiddenFill xmlns:a14="http://schemas.microsoft.com/office/drawing/2010/main">
                <a:solidFill>
                  <a:srgbClr val="FFFFFF"/>
                </a:solidFill>
              </a14:hiddenFill>
            </a:ext>
          </a:extLst>
        </p:spPr>
      </p:pic>
      <p:sp>
        <p:nvSpPr>
          <p:cNvPr id="13" name="Prostokąt 12"/>
          <p:cNvSpPr/>
          <p:nvPr/>
        </p:nvSpPr>
        <p:spPr>
          <a:xfrm>
            <a:off x="6992370" y="5259519"/>
            <a:ext cx="4997862" cy="1446550"/>
          </a:xfrm>
          <a:prstGeom prst="rect">
            <a:avLst/>
          </a:prstGeom>
          <a:solidFill>
            <a:srgbClr val="A0E8EA"/>
          </a:solidFill>
          <a:ln w="28575">
            <a:solidFill>
              <a:schemeClr val="tx1"/>
            </a:solidFill>
          </a:ln>
        </p:spPr>
        <p:txBody>
          <a:bodyPr wrap="square">
            <a:spAutoFit/>
          </a:bodyPr>
          <a:lstStyle/>
          <a:p>
            <a:pPr algn="ctr"/>
            <a:r>
              <a:rPr lang="pl-PL" sz="2200" dirty="0" smtClean="0">
                <a:solidFill>
                  <a:srgbClr val="000000"/>
                </a:solidFill>
              </a:rPr>
              <a:t>W JAKI SPOSÓB KLASYFIKOWANE SĄ ORGANIZMY W SYSTEMIE KLASYFIKACJI OBEJMUJĄCYM 5 KRÓLESTW?</a:t>
            </a:r>
            <a:endParaRPr lang="pl-PL" sz="2200" dirty="0"/>
          </a:p>
        </p:txBody>
      </p:sp>
      <p:sp>
        <p:nvSpPr>
          <p:cNvPr id="14" name="Prostokąt 13"/>
          <p:cNvSpPr/>
          <p:nvPr/>
        </p:nvSpPr>
        <p:spPr>
          <a:xfrm>
            <a:off x="6902218" y="1363182"/>
            <a:ext cx="954107" cy="184666"/>
          </a:xfrm>
          <a:prstGeom prst="rect">
            <a:avLst/>
          </a:prstGeom>
        </p:spPr>
        <p:txBody>
          <a:bodyPr wrap="none">
            <a:spAutoFit/>
          </a:bodyPr>
          <a:lstStyle/>
          <a:p>
            <a:r>
              <a:rPr lang="pl-PL" sz="600" dirty="0">
                <a:solidFill>
                  <a:schemeClr val="bg1">
                    <a:lumMod val="65000"/>
                  </a:schemeClr>
                </a:solidFill>
              </a:rPr>
              <a:t>https://en.wikipedia.org/</a:t>
            </a:r>
          </a:p>
        </p:txBody>
      </p:sp>
    </p:spTree>
    <p:extLst>
      <p:ext uri="{BB962C8B-B14F-4D97-AF65-F5344CB8AC3E}">
        <p14:creationId xmlns:p14="http://schemas.microsoft.com/office/powerpoint/2010/main" val="301409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Prostokąt 3"/>
          <p:cNvSpPr/>
          <p:nvPr/>
        </p:nvSpPr>
        <p:spPr>
          <a:xfrm>
            <a:off x="76888" y="32219"/>
            <a:ext cx="5171546" cy="769441"/>
          </a:xfrm>
          <a:prstGeom prst="rect">
            <a:avLst/>
          </a:prstGeom>
          <a:ln>
            <a:solidFill>
              <a:schemeClr val="tx1"/>
            </a:solidFill>
          </a:ln>
        </p:spPr>
        <p:txBody>
          <a:bodyPr wrap="square">
            <a:spAutoFit/>
          </a:bodyPr>
          <a:lstStyle/>
          <a:p>
            <a:pPr algn="ctr"/>
            <a:r>
              <a:rPr lang="pl-PL" sz="2200" dirty="0" smtClean="0">
                <a:latin typeface="Garamond" panose="02020404030301010803" pitchFamily="18" charset="0"/>
              </a:rPr>
              <a:t>Wiemy już, że obecne systemy klasyfikacji są systemami hierarchicznymi. Co to oznacza?</a:t>
            </a:r>
            <a:endParaRPr lang="pl-PL" sz="2200" dirty="0">
              <a:latin typeface="Garamond" panose="02020404030301010803" pitchFamily="18" charset="0"/>
            </a:endParaRPr>
          </a:p>
        </p:txBody>
      </p:sp>
      <p:sp>
        <p:nvSpPr>
          <p:cNvPr id="2" name="pole tekstowe 1"/>
          <p:cNvSpPr txBox="1"/>
          <p:nvPr/>
        </p:nvSpPr>
        <p:spPr>
          <a:xfrm>
            <a:off x="5331872" y="35301"/>
            <a:ext cx="939744" cy="276999"/>
          </a:xfrm>
          <a:prstGeom prst="rect">
            <a:avLst/>
          </a:prstGeom>
          <a:solidFill>
            <a:srgbClr val="A0E8EA"/>
          </a:solidFill>
          <a:ln>
            <a:solidFill>
              <a:schemeClr val="tx1"/>
            </a:solidFill>
          </a:ln>
        </p:spPr>
        <p:txBody>
          <a:bodyPr wrap="none" rtlCol="0">
            <a:spAutoFit/>
          </a:bodyPr>
          <a:lstStyle/>
          <a:p>
            <a:r>
              <a:rPr lang="pl-PL" sz="1200" dirty="0" smtClean="0"/>
              <a:t>GATUNEK</a:t>
            </a:r>
            <a:endParaRPr lang="pl-PL" sz="1200" dirty="0"/>
          </a:p>
        </p:txBody>
      </p:sp>
      <p:sp>
        <p:nvSpPr>
          <p:cNvPr id="13" name="pole tekstowe 12"/>
          <p:cNvSpPr txBox="1"/>
          <p:nvPr/>
        </p:nvSpPr>
        <p:spPr>
          <a:xfrm>
            <a:off x="6330649" y="51910"/>
            <a:ext cx="772327" cy="276999"/>
          </a:xfrm>
          <a:prstGeom prst="rect">
            <a:avLst/>
          </a:prstGeom>
          <a:solidFill>
            <a:srgbClr val="A0E8EA"/>
          </a:solidFill>
          <a:ln>
            <a:solidFill>
              <a:schemeClr val="tx1"/>
            </a:solidFill>
          </a:ln>
        </p:spPr>
        <p:txBody>
          <a:bodyPr wrap="none" rtlCol="0">
            <a:spAutoFit/>
          </a:bodyPr>
          <a:lstStyle/>
          <a:p>
            <a:r>
              <a:rPr lang="pl-PL" sz="1200" dirty="0" smtClean="0"/>
              <a:t>RODZAJ</a:t>
            </a:r>
            <a:endParaRPr lang="pl-PL" sz="1200" dirty="0"/>
          </a:p>
        </p:txBody>
      </p:sp>
      <p:sp>
        <p:nvSpPr>
          <p:cNvPr id="14" name="pole tekstowe 13"/>
          <p:cNvSpPr txBox="1"/>
          <p:nvPr/>
        </p:nvSpPr>
        <p:spPr>
          <a:xfrm>
            <a:off x="7149488" y="49053"/>
            <a:ext cx="894156" cy="276999"/>
          </a:xfrm>
          <a:prstGeom prst="rect">
            <a:avLst/>
          </a:prstGeom>
          <a:solidFill>
            <a:srgbClr val="A0E8EA"/>
          </a:solidFill>
          <a:ln>
            <a:solidFill>
              <a:schemeClr val="tx1"/>
            </a:solidFill>
          </a:ln>
        </p:spPr>
        <p:txBody>
          <a:bodyPr wrap="none" rtlCol="0">
            <a:spAutoFit/>
          </a:bodyPr>
          <a:lstStyle/>
          <a:p>
            <a:r>
              <a:rPr lang="pl-PL" sz="1200" dirty="0" smtClean="0"/>
              <a:t>RODZINA</a:t>
            </a:r>
            <a:endParaRPr lang="pl-PL" sz="1200" dirty="0"/>
          </a:p>
        </p:txBody>
      </p:sp>
      <p:sp>
        <p:nvSpPr>
          <p:cNvPr id="15" name="pole tekstowe 14"/>
          <p:cNvSpPr txBox="1"/>
          <p:nvPr/>
        </p:nvSpPr>
        <p:spPr>
          <a:xfrm>
            <a:off x="8105847" y="41772"/>
            <a:ext cx="603050" cy="276999"/>
          </a:xfrm>
          <a:prstGeom prst="rect">
            <a:avLst/>
          </a:prstGeom>
          <a:solidFill>
            <a:srgbClr val="A0E8EA"/>
          </a:solidFill>
          <a:ln>
            <a:solidFill>
              <a:schemeClr val="tx1"/>
            </a:solidFill>
          </a:ln>
        </p:spPr>
        <p:txBody>
          <a:bodyPr wrap="none" rtlCol="0">
            <a:spAutoFit/>
          </a:bodyPr>
          <a:lstStyle/>
          <a:p>
            <a:r>
              <a:rPr lang="pl-PL" sz="1200" dirty="0" smtClean="0"/>
              <a:t>RZĄD</a:t>
            </a:r>
            <a:endParaRPr lang="pl-PL" sz="1200" dirty="0"/>
          </a:p>
        </p:txBody>
      </p:sp>
      <p:sp>
        <p:nvSpPr>
          <p:cNvPr id="16" name="pole tekstowe 15"/>
          <p:cNvSpPr txBox="1"/>
          <p:nvPr/>
        </p:nvSpPr>
        <p:spPr>
          <a:xfrm>
            <a:off x="8792335" y="51910"/>
            <a:ext cx="886076" cy="276999"/>
          </a:xfrm>
          <a:prstGeom prst="rect">
            <a:avLst/>
          </a:prstGeom>
          <a:solidFill>
            <a:srgbClr val="A0E8EA"/>
          </a:solidFill>
          <a:ln>
            <a:solidFill>
              <a:schemeClr val="tx1"/>
            </a:solidFill>
          </a:ln>
        </p:spPr>
        <p:txBody>
          <a:bodyPr wrap="none" rtlCol="0">
            <a:spAutoFit/>
          </a:bodyPr>
          <a:lstStyle/>
          <a:p>
            <a:r>
              <a:rPr lang="pl-PL" sz="1200" dirty="0" smtClean="0"/>
              <a:t>GROMAD.</a:t>
            </a:r>
            <a:endParaRPr lang="pl-PL" sz="1200" dirty="0"/>
          </a:p>
        </p:txBody>
      </p:sp>
      <p:sp>
        <p:nvSpPr>
          <p:cNvPr id="17" name="pole tekstowe 16"/>
          <p:cNvSpPr txBox="1"/>
          <p:nvPr/>
        </p:nvSpPr>
        <p:spPr>
          <a:xfrm>
            <a:off x="9711768" y="41771"/>
            <a:ext cx="466794" cy="276999"/>
          </a:xfrm>
          <a:prstGeom prst="rect">
            <a:avLst/>
          </a:prstGeom>
          <a:solidFill>
            <a:srgbClr val="A0E8EA"/>
          </a:solidFill>
          <a:ln>
            <a:solidFill>
              <a:schemeClr val="tx1"/>
            </a:solidFill>
          </a:ln>
        </p:spPr>
        <p:txBody>
          <a:bodyPr wrap="none" rtlCol="0">
            <a:spAutoFit/>
          </a:bodyPr>
          <a:lstStyle/>
          <a:p>
            <a:r>
              <a:rPr lang="pl-PL" sz="1200" dirty="0" smtClean="0"/>
              <a:t>TYP</a:t>
            </a:r>
            <a:endParaRPr lang="pl-PL" sz="1200" dirty="0"/>
          </a:p>
        </p:txBody>
      </p:sp>
      <p:sp>
        <p:nvSpPr>
          <p:cNvPr id="18" name="pole tekstowe 17"/>
          <p:cNvSpPr txBox="1"/>
          <p:nvPr/>
        </p:nvSpPr>
        <p:spPr>
          <a:xfrm>
            <a:off x="10232776" y="59718"/>
            <a:ext cx="1085554" cy="261610"/>
          </a:xfrm>
          <a:prstGeom prst="rect">
            <a:avLst/>
          </a:prstGeom>
          <a:solidFill>
            <a:srgbClr val="A0E8EA"/>
          </a:solidFill>
          <a:ln>
            <a:solidFill>
              <a:schemeClr val="tx1"/>
            </a:solidFill>
          </a:ln>
        </p:spPr>
        <p:txBody>
          <a:bodyPr wrap="none" rtlCol="0">
            <a:spAutoFit/>
          </a:bodyPr>
          <a:lstStyle/>
          <a:p>
            <a:r>
              <a:rPr lang="pl-PL" sz="1100" dirty="0" smtClean="0"/>
              <a:t>KRÓLESTWO</a:t>
            </a:r>
            <a:endParaRPr lang="pl-PL" sz="1100" dirty="0"/>
          </a:p>
        </p:txBody>
      </p:sp>
      <p:sp>
        <p:nvSpPr>
          <p:cNvPr id="19" name="pole tekstowe 18"/>
          <p:cNvSpPr txBox="1"/>
          <p:nvPr/>
        </p:nvSpPr>
        <p:spPr>
          <a:xfrm>
            <a:off x="11372545" y="62598"/>
            <a:ext cx="819455" cy="261610"/>
          </a:xfrm>
          <a:prstGeom prst="rect">
            <a:avLst/>
          </a:prstGeom>
          <a:solidFill>
            <a:srgbClr val="A0E8EA"/>
          </a:solidFill>
          <a:ln>
            <a:solidFill>
              <a:schemeClr val="tx1"/>
            </a:solidFill>
          </a:ln>
        </p:spPr>
        <p:txBody>
          <a:bodyPr wrap="none" rtlCol="0">
            <a:spAutoFit/>
          </a:bodyPr>
          <a:lstStyle/>
          <a:p>
            <a:r>
              <a:rPr lang="pl-PL" sz="1100" dirty="0" smtClean="0"/>
              <a:t>DOMENA</a:t>
            </a:r>
            <a:endParaRPr lang="pl-PL" sz="1100" dirty="0"/>
          </a:p>
        </p:txBody>
      </p:sp>
      <p:pic>
        <p:nvPicPr>
          <p:cNvPr id="20" name="Obraz 19"/>
          <p:cNvPicPr>
            <a:picLocks noChangeAspect="1"/>
          </p:cNvPicPr>
          <p:nvPr/>
        </p:nvPicPr>
        <p:blipFill rotWithShape="1">
          <a:blip r:embed="rId2">
            <a:extLst>
              <a:ext uri="{28A0092B-C50C-407E-A947-70E740481C1C}">
                <a14:useLocalDpi xmlns:a14="http://schemas.microsoft.com/office/drawing/2010/main" val="0"/>
              </a:ext>
            </a:extLst>
          </a:blip>
          <a:srcRect l="13830" t="4335"/>
          <a:stretch/>
        </p:blipFill>
        <p:spPr>
          <a:xfrm>
            <a:off x="5548393" y="370395"/>
            <a:ext cx="6643607" cy="6487606"/>
          </a:xfrm>
          <a:prstGeom prst="rect">
            <a:avLst/>
          </a:prstGeom>
        </p:spPr>
      </p:pic>
      <p:sp>
        <p:nvSpPr>
          <p:cNvPr id="21" name="Prostokąt 20"/>
          <p:cNvSpPr/>
          <p:nvPr/>
        </p:nvSpPr>
        <p:spPr>
          <a:xfrm>
            <a:off x="76888" y="843146"/>
            <a:ext cx="5471505" cy="1323439"/>
          </a:xfrm>
          <a:prstGeom prst="rect">
            <a:avLst/>
          </a:prstGeom>
          <a:ln>
            <a:noFill/>
          </a:ln>
        </p:spPr>
        <p:txBody>
          <a:bodyPr wrap="square">
            <a:spAutoFit/>
          </a:bodyPr>
          <a:lstStyle/>
          <a:p>
            <a:pPr algn="ctr"/>
            <a:r>
              <a:rPr lang="pl-PL" sz="2000" i="1" dirty="0" smtClean="0">
                <a:latin typeface="Times New Roman" panose="02020603050405020304" pitchFamily="18" charset="0"/>
                <a:cs typeface="Times New Roman" panose="02020603050405020304" pitchFamily="18" charset="0"/>
              </a:rPr>
              <a:t>Systemy hierarchiczne skupiają organizmy </a:t>
            </a:r>
            <a:r>
              <a:rPr lang="pl-PL" sz="2000" i="1" dirty="0">
                <a:latin typeface="Times New Roman" panose="02020603050405020304" pitchFamily="18" charset="0"/>
                <a:cs typeface="Times New Roman" panose="02020603050405020304" pitchFamily="18" charset="0"/>
              </a:rPr>
              <a:t>w coraz to wyższe jednostki taksonomiczne, czyli taksony, zaczynając od najniższej </a:t>
            </a:r>
            <a:r>
              <a:rPr lang="pl-PL" sz="2000" i="1" dirty="0" smtClean="0">
                <a:latin typeface="Times New Roman" panose="02020603050405020304" pitchFamily="18" charset="0"/>
                <a:cs typeface="Times New Roman" panose="02020603050405020304" pitchFamily="18" charset="0"/>
              </a:rPr>
              <a:t>jednostki. Jaki takson jest najniższy w klasyfikacji hierarchicznej?</a:t>
            </a:r>
            <a:endParaRPr lang="pl-PL" sz="2000" i="1" dirty="0">
              <a:latin typeface="Times New Roman" panose="02020603050405020304" pitchFamily="18" charset="0"/>
              <a:cs typeface="Times New Roman" panose="02020603050405020304" pitchFamily="18" charset="0"/>
            </a:endParaRPr>
          </a:p>
        </p:txBody>
      </p:sp>
      <p:sp>
        <p:nvSpPr>
          <p:cNvPr id="22" name="Prostokąt 21"/>
          <p:cNvSpPr/>
          <p:nvPr/>
        </p:nvSpPr>
        <p:spPr>
          <a:xfrm>
            <a:off x="89785" y="2969336"/>
            <a:ext cx="6181831" cy="1631216"/>
          </a:xfrm>
          <a:prstGeom prst="rect">
            <a:avLst/>
          </a:prstGeom>
          <a:ln>
            <a:noFill/>
          </a:ln>
        </p:spPr>
        <p:txBody>
          <a:bodyPr wrap="square">
            <a:spAutoFit/>
          </a:bodyPr>
          <a:lstStyle/>
          <a:p>
            <a:pPr algn="ctr"/>
            <a:r>
              <a:rPr lang="pl-PL" sz="2000" i="1" dirty="0">
                <a:solidFill>
                  <a:srgbClr val="1B1B1B"/>
                </a:solidFill>
                <a:latin typeface="Times New Roman" panose="02020603050405020304" pitchFamily="18" charset="0"/>
                <a:cs typeface="Times New Roman" panose="02020603050405020304" pitchFamily="18" charset="0"/>
              </a:rPr>
              <a:t>G</a:t>
            </a:r>
            <a:r>
              <a:rPr lang="pl-PL" sz="2000" i="1" dirty="0">
                <a:latin typeface="Times New Roman" panose="02020603050405020304" pitchFamily="18" charset="0"/>
                <a:cs typeface="Times New Roman" panose="02020603050405020304" pitchFamily="18" charset="0"/>
              </a:rPr>
              <a:t>atunek</a:t>
            </a:r>
            <a:r>
              <a:rPr lang="pl-PL" sz="2000" i="1" dirty="0">
                <a:solidFill>
                  <a:srgbClr val="1B1B1B"/>
                </a:solidFill>
                <a:latin typeface="Times New Roman" panose="02020603050405020304" pitchFamily="18" charset="0"/>
                <a:cs typeface="Times New Roman" panose="02020603050405020304" pitchFamily="18" charset="0"/>
              </a:rPr>
              <a:t> to zbiór wszystkich osobników posiadających podobne cechy i zdolnych do wydawania płodnego potomstwa.</a:t>
            </a:r>
            <a:r>
              <a:rPr lang="pl-PL" sz="2000" i="1" dirty="0">
                <a:latin typeface="Times New Roman" panose="02020603050405020304" pitchFamily="18" charset="0"/>
                <a:cs typeface="Times New Roman" panose="02020603050405020304" pitchFamily="18" charset="0"/>
              </a:rPr>
              <a:t> </a:t>
            </a:r>
            <a:r>
              <a:rPr lang="pl-PL" sz="2000" i="1" dirty="0" smtClean="0">
                <a:latin typeface="Times New Roman" panose="02020603050405020304" pitchFamily="18" charset="0"/>
                <a:cs typeface="Times New Roman" panose="02020603050405020304" pitchFamily="18" charset="0"/>
              </a:rPr>
              <a:t> Nazwa </a:t>
            </a:r>
            <a:r>
              <a:rPr lang="pl-PL" sz="2000" i="1" dirty="0">
                <a:latin typeface="Times New Roman" panose="02020603050405020304" pitchFamily="18" charset="0"/>
                <a:cs typeface="Times New Roman" panose="02020603050405020304" pitchFamily="18" charset="0"/>
              </a:rPr>
              <a:t>każdego gatunku składa się z nazwy rodzajowej i przymiotnika. Nazwą gatunkową jest np. Ursus </a:t>
            </a:r>
            <a:r>
              <a:rPr lang="pl-PL" sz="2000" i="1" dirty="0" smtClean="0">
                <a:latin typeface="Times New Roman" panose="02020603050405020304" pitchFamily="18" charset="0"/>
                <a:cs typeface="Times New Roman" panose="02020603050405020304" pitchFamily="18" charset="0"/>
              </a:rPr>
              <a:t>arctos, </a:t>
            </a:r>
            <a:r>
              <a:rPr lang="pl-PL" sz="2000" i="1" dirty="0">
                <a:latin typeface="Times New Roman" panose="02020603050405020304" pitchFamily="18" charset="0"/>
                <a:cs typeface="Times New Roman" panose="02020603050405020304" pitchFamily="18" charset="0"/>
              </a:rPr>
              <a:t>czyli </a:t>
            </a:r>
            <a:r>
              <a:rPr lang="pl-PL" sz="2000" b="1" i="1" dirty="0">
                <a:latin typeface="Times New Roman" panose="02020603050405020304" pitchFamily="18" charset="0"/>
                <a:cs typeface="Times New Roman" panose="02020603050405020304" pitchFamily="18" charset="0"/>
              </a:rPr>
              <a:t>niedźwiedź </a:t>
            </a:r>
            <a:r>
              <a:rPr lang="pl-PL" sz="2000" b="1" i="1" dirty="0" smtClean="0">
                <a:latin typeface="Times New Roman" panose="02020603050405020304" pitchFamily="18" charset="0"/>
                <a:cs typeface="Times New Roman" panose="02020603050405020304" pitchFamily="18" charset="0"/>
              </a:rPr>
              <a:t>brunatny. </a:t>
            </a:r>
            <a:endParaRPr lang="pl-PL" sz="2000" i="1" dirty="0">
              <a:latin typeface="Times New Roman" panose="02020603050405020304" pitchFamily="18" charset="0"/>
              <a:cs typeface="Times New Roman" panose="02020603050405020304" pitchFamily="18" charset="0"/>
            </a:endParaRPr>
          </a:p>
        </p:txBody>
      </p:sp>
      <p:sp>
        <p:nvSpPr>
          <p:cNvPr id="23" name="Prostokąt 22"/>
          <p:cNvSpPr/>
          <p:nvPr/>
        </p:nvSpPr>
        <p:spPr>
          <a:xfrm>
            <a:off x="71111" y="5245746"/>
            <a:ext cx="8028958" cy="707886"/>
          </a:xfrm>
          <a:prstGeom prst="rect">
            <a:avLst/>
          </a:prstGeom>
          <a:ln>
            <a:noFill/>
          </a:ln>
        </p:spPr>
        <p:txBody>
          <a:bodyPr wrap="square">
            <a:spAutoFit/>
          </a:bodyPr>
          <a:lstStyle/>
          <a:p>
            <a:pPr algn="ctr"/>
            <a:r>
              <a:rPr lang="pl-PL" sz="2000" i="1" dirty="0">
                <a:solidFill>
                  <a:srgbClr val="1B1B1B"/>
                </a:solidFill>
                <a:latin typeface="Times New Roman" panose="02020603050405020304" pitchFamily="18" charset="0"/>
                <a:cs typeface="Times New Roman" panose="02020603050405020304" pitchFamily="18" charset="0"/>
              </a:rPr>
              <a:t>Najwyższy takson to </a:t>
            </a:r>
            <a:r>
              <a:rPr lang="pl-PL" sz="2000" i="1" dirty="0" smtClean="0">
                <a:solidFill>
                  <a:srgbClr val="1B1B1B"/>
                </a:solidFill>
                <a:latin typeface="Times New Roman" panose="02020603050405020304" pitchFamily="18" charset="0"/>
                <a:cs typeface="Times New Roman" panose="02020603050405020304" pitchFamily="18" charset="0"/>
              </a:rPr>
              <a:t>domena. Domena dzieli się na królestwa a te z kolei na mniejsze jednostki taksonomiczne. </a:t>
            </a:r>
            <a:endParaRPr lang="pl-PL" sz="2000" i="1" dirty="0">
              <a:latin typeface="Times New Roman" panose="02020603050405020304" pitchFamily="18" charset="0"/>
              <a:cs typeface="Times New Roman" panose="02020603050405020304" pitchFamily="18" charset="0"/>
            </a:endParaRPr>
          </a:p>
        </p:txBody>
      </p:sp>
      <p:sp>
        <p:nvSpPr>
          <p:cNvPr id="3" name="pole tekstowe 2"/>
          <p:cNvSpPr txBox="1"/>
          <p:nvPr/>
        </p:nvSpPr>
        <p:spPr>
          <a:xfrm>
            <a:off x="71111" y="2485499"/>
            <a:ext cx="6194728" cy="461665"/>
          </a:xfrm>
          <a:prstGeom prst="rect">
            <a:avLst/>
          </a:prstGeom>
          <a:noFill/>
          <a:ln>
            <a:solidFill>
              <a:schemeClr val="tx1"/>
            </a:solidFill>
          </a:ln>
        </p:spPr>
        <p:txBody>
          <a:bodyPr wrap="square" rtlCol="0">
            <a:spAutoFit/>
          </a:bodyPr>
          <a:lstStyle/>
          <a:p>
            <a:r>
              <a:rPr lang="pl-PL" sz="2400" dirty="0" smtClean="0"/>
              <a:t>Gatunek, czym zatem jest?</a:t>
            </a:r>
            <a:endParaRPr lang="pl-PL" sz="2400" dirty="0"/>
          </a:p>
        </p:txBody>
      </p:sp>
      <p:sp>
        <p:nvSpPr>
          <p:cNvPr id="24" name="pole tekstowe 23"/>
          <p:cNvSpPr txBox="1"/>
          <p:nvPr/>
        </p:nvSpPr>
        <p:spPr>
          <a:xfrm>
            <a:off x="71111" y="4725986"/>
            <a:ext cx="8028959" cy="461665"/>
          </a:xfrm>
          <a:prstGeom prst="rect">
            <a:avLst/>
          </a:prstGeom>
          <a:noFill/>
          <a:ln>
            <a:solidFill>
              <a:schemeClr val="tx1"/>
            </a:solidFill>
          </a:ln>
        </p:spPr>
        <p:txBody>
          <a:bodyPr wrap="square" rtlCol="0">
            <a:spAutoFit/>
          </a:bodyPr>
          <a:lstStyle/>
          <a:p>
            <a:r>
              <a:rPr lang="pl-PL" sz="2400" dirty="0" smtClean="0"/>
              <a:t>Który takson jest najwyższy?</a:t>
            </a:r>
            <a:endParaRPr lang="pl-PL" sz="2400" dirty="0"/>
          </a:p>
        </p:txBody>
      </p:sp>
      <p:sp>
        <p:nvSpPr>
          <p:cNvPr id="25" name="pole tekstowe 24"/>
          <p:cNvSpPr txBox="1"/>
          <p:nvPr/>
        </p:nvSpPr>
        <p:spPr>
          <a:xfrm>
            <a:off x="89785" y="5990318"/>
            <a:ext cx="8028959" cy="830997"/>
          </a:xfrm>
          <a:prstGeom prst="rect">
            <a:avLst/>
          </a:prstGeom>
          <a:noFill/>
          <a:ln>
            <a:solidFill>
              <a:schemeClr val="tx1"/>
            </a:solidFill>
          </a:ln>
        </p:spPr>
        <p:txBody>
          <a:bodyPr wrap="square" rtlCol="0">
            <a:spAutoFit/>
          </a:bodyPr>
          <a:lstStyle/>
          <a:p>
            <a:r>
              <a:rPr lang="pl-PL" sz="2400" dirty="0" smtClean="0"/>
              <a:t>Na jakie jednostki taksonomiczne dzieli się królestwo rośli a na jakie królestwo zwierząt? </a:t>
            </a:r>
            <a:endParaRPr lang="pl-PL" sz="2400" dirty="0"/>
          </a:p>
        </p:txBody>
      </p:sp>
      <p:sp>
        <p:nvSpPr>
          <p:cNvPr id="5" name="pole tekstowe 4">
            <a:hlinkClick r:id="rId3"/>
          </p:cNvPr>
          <p:cNvSpPr txBox="1"/>
          <p:nvPr/>
        </p:nvSpPr>
        <p:spPr>
          <a:xfrm>
            <a:off x="11318330" y="6405816"/>
            <a:ext cx="720069" cy="369332"/>
          </a:xfrm>
          <a:prstGeom prst="rect">
            <a:avLst/>
          </a:prstGeom>
          <a:solidFill>
            <a:srgbClr val="FFFF00"/>
          </a:solidFill>
          <a:ln>
            <a:solidFill>
              <a:schemeClr val="tx1"/>
            </a:solidFill>
          </a:ln>
        </p:spPr>
        <p:txBody>
          <a:bodyPr wrap="none" rtlCol="0">
            <a:spAutoFit/>
          </a:bodyPr>
          <a:lstStyle/>
          <a:p>
            <a:r>
              <a:rPr lang="pl-PL" dirty="0" smtClean="0"/>
              <a:t>FILM</a:t>
            </a:r>
            <a:endParaRPr lang="pl-PL" dirty="0"/>
          </a:p>
        </p:txBody>
      </p:sp>
    </p:spTree>
    <p:extLst>
      <p:ext uri="{BB962C8B-B14F-4D97-AF65-F5344CB8AC3E}">
        <p14:creationId xmlns:p14="http://schemas.microsoft.com/office/powerpoint/2010/main" val="3692447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ppt_x"/>
                                          </p:val>
                                        </p:tav>
                                        <p:tav tm="100000">
                                          <p:val>
                                            <p:strVal val="#ppt_x"/>
                                          </p:val>
                                        </p:tav>
                                      </p:tavLst>
                                    </p:anim>
                                    <p:anim calcmode="lin" valueType="num">
                                      <p:cBhvr additive="base">
                                        <p:cTn id="3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ppt_x"/>
                                          </p:val>
                                        </p:tav>
                                        <p:tav tm="100000">
                                          <p:val>
                                            <p:strVal val="#ppt_x"/>
                                          </p:val>
                                        </p:tav>
                                      </p:tavLst>
                                    </p:anim>
                                    <p:anim calcmode="lin" valueType="num">
                                      <p:cBhvr additive="base">
                                        <p:cTn id="3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3" grpId="0" animBg="1"/>
      <p:bldP spid="24" grpId="0" animBg="1"/>
      <p:bldP spid="25"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Elipsa 1"/>
          <p:cNvSpPr/>
          <p:nvPr/>
        </p:nvSpPr>
        <p:spPr>
          <a:xfrm>
            <a:off x="4610474" y="4355023"/>
            <a:ext cx="3518115" cy="210777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ole tekstowe 2"/>
          <p:cNvSpPr txBox="1"/>
          <p:nvPr/>
        </p:nvSpPr>
        <p:spPr>
          <a:xfrm>
            <a:off x="4771367" y="4746474"/>
            <a:ext cx="3099118" cy="1077218"/>
          </a:xfrm>
          <a:prstGeom prst="rect">
            <a:avLst/>
          </a:prstGeom>
          <a:noFill/>
        </p:spPr>
        <p:txBody>
          <a:bodyPr wrap="none" rtlCol="0">
            <a:spAutoFit/>
          </a:bodyPr>
          <a:lstStyle/>
          <a:p>
            <a:pPr algn="ctr"/>
            <a:r>
              <a:rPr lang="pl-PL" sz="3200" dirty="0" smtClean="0"/>
              <a:t>KRÓLESTWA </a:t>
            </a:r>
          </a:p>
          <a:p>
            <a:r>
              <a:rPr lang="pl-PL" sz="3200" dirty="0" smtClean="0"/>
              <a:t>ORGANIZMÓW</a:t>
            </a:r>
            <a:endParaRPr lang="pl-PL" sz="3200" dirty="0"/>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716" y="3750590"/>
            <a:ext cx="3484628" cy="2712203"/>
          </a:xfrm>
          <a:prstGeom prst="rect">
            <a:avLst/>
          </a:prstGeom>
          <a:ln>
            <a:solidFill>
              <a:schemeClr val="tx1"/>
            </a:solidFill>
          </a:ln>
        </p:spPr>
      </p:pic>
      <p:sp>
        <p:nvSpPr>
          <p:cNvPr id="5" name="Prostokąt 4"/>
          <p:cNvSpPr/>
          <p:nvPr/>
        </p:nvSpPr>
        <p:spPr>
          <a:xfrm>
            <a:off x="2563044" y="6244847"/>
            <a:ext cx="1366080" cy="215444"/>
          </a:xfrm>
          <a:prstGeom prst="rect">
            <a:avLst/>
          </a:prstGeom>
        </p:spPr>
        <p:txBody>
          <a:bodyPr wrap="none">
            <a:spAutoFit/>
          </a:bodyPr>
          <a:lstStyle/>
          <a:p>
            <a:r>
              <a:rPr lang="pl-PL" sz="800" dirty="0">
                <a:solidFill>
                  <a:schemeClr val="bg1">
                    <a:lumMod val="85000"/>
                  </a:schemeClr>
                </a:solidFill>
              </a:rPr>
              <a:t>https://www.medianauka.pl/</a:t>
            </a:r>
          </a:p>
        </p:txBody>
      </p:sp>
      <p:pic>
        <p:nvPicPr>
          <p:cNvPr id="2050" name="Picture 2" descr="Bakterie - Medianauka.pl"/>
          <p:cNvPicPr>
            <a:picLocks noChangeAspect="1" noChangeArrowheads="1"/>
          </p:cNvPicPr>
          <p:nvPr/>
        </p:nvPicPr>
        <p:blipFill rotWithShape="1">
          <a:blip r:embed="rId3">
            <a:extLst>
              <a:ext uri="{28A0092B-C50C-407E-A947-70E740481C1C}">
                <a14:useLocalDpi xmlns:a14="http://schemas.microsoft.com/office/drawing/2010/main" val="0"/>
              </a:ext>
            </a:extLst>
          </a:blip>
          <a:srcRect l="13987"/>
          <a:stretch/>
        </p:blipFill>
        <p:spPr bwMode="auto">
          <a:xfrm>
            <a:off x="482716" y="382322"/>
            <a:ext cx="3534118" cy="308163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2" name="Picture 4" descr="Słodkie zwierzęta w zoo Darmowych Wektoró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1367" y="109413"/>
            <a:ext cx="3038888" cy="303888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4" name="Picture 6" descr="Kolekcja pięknych roślin doniczkowych w doniczkach Darmowych Wektoró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08569" y="237840"/>
            <a:ext cx="3081630" cy="308163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9" name="Prostokąt 8"/>
          <p:cNvSpPr/>
          <p:nvPr/>
        </p:nvSpPr>
        <p:spPr>
          <a:xfrm>
            <a:off x="2697249" y="3248508"/>
            <a:ext cx="1366080" cy="215444"/>
          </a:xfrm>
          <a:prstGeom prst="rect">
            <a:avLst/>
          </a:prstGeom>
        </p:spPr>
        <p:txBody>
          <a:bodyPr wrap="none">
            <a:spAutoFit/>
          </a:bodyPr>
          <a:lstStyle/>
          <a:p>
            <a:r>
              <a:rPr lang="pl-PL" sz="800" dirty="0"/>
              <a:t>https://www.medianauka.pl/</a:t>
            </a:r>
          </a:p>
        </p:txBody>
      </p:sp>
      <p:pic>
        <p:nvPicPr>
          <p:cNvPr id="2056" name="Picture 8" descr="Kolekcja realistycznych grzybów leśnych Darmowych Wektorów"/>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08569" y="3560491"/>
            <a:ext cx="3081630" cy="308163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7" name="Łącznik prosty ze strzałką 6"/>
          <p:cNvCxnSpPr/>
          <p:nvPr/>
        </p:nvCxnSpPr>
        <p:spPr>
          <a:xfrm flipH="1" flipV="1">
            <a:off x="4016836" y="4746474"/>
            <a:ext cx="902894" cy="5560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4" name="Łącznik prosty ze strzałką 13"/>
          <p:cNvCxnSpPr/>
          <p:nvPr/>
        </p:nvCxnSpPr>
        <p:spPr>
          <a:xfrm flipH="1" flipV="1">
            <a:off x="4063329" y="3560492"/>
            <a:ext cx="1491695" cy="89559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6" name="Łącznik prosty ze strzałką 15"/>
          <p:cNvCxnSpPr/>
          <p:nvPr/>
        </p:nvCxnSpPr>
        <p:spPr>
          <a:xfrm flipH="1" flipV="1">
            <a:off x="6191567" y="3228315"/>
            <a:ext cx="46390" cy="109695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8" name="Łącznik prosty ze strzałką 17"/>
          <p:cNvCxnSpPr/>
          <p:nvPr/>
        </p:nvCxnSpPr>
        <p:spPr>
          <a:xfrm flipV="1">
            <a:off x="7070501" y="3522893"/>
            <a:ext cx="1353580" cy="93319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0" name="Łącznik prosty ze strzałką 19"/>
          <p:cNvCxnSpPr/>
          <p:nvPr/>
        </p:nvCxnSpPr>
        <p:spPr>
          <a:xfrm flipV="1">
            <a:off x="7870485" y="4773478"/>
            <a:ext cx="591590" cy="5720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1" name="Prostokąt 20"/>
          <p:cNvSpPr/>
          <p:nvPr/>
        </p:nvSpPr>
        <p:spPr>
          <a:xfrm>
            <a:off x="6554783" y="2900608"/>
            <a:ext cx="1140056" cy="215444"/>
          </a:xfrm>
          <a:prstGeom prst="rect">
            <a:avLst/>
          </a:prstGeom>
        </p:spPr>
        <p:txBody>
          <a:bodyPr wrap="none">
            <a:spAutoFit/>
          </a:bodyPr>
          <a:lstStyle/>
          <a:p>
            <a:r>
              <a:rPr lang="pl-PL" sz="800" dirty="0">
                <a:solidFill>
                  <a:schemeClr val="bg1">
                    <a:lumMod val="85000"/>
                  </a:schemeClr>
                </a:solidFill>
              </a:rPr>
              <a:t>https://pl.freepik.com/</a:t>
            </a:r>
          </a:p>
        </p:txBody>
      </p:sp>
      <p:sp>
        <p:nvSpPr>
          <p:cNvPr id="26" name="Prostokąt 25"/>
          <p:cNvSpPr/>
          <p:nvPr/>
        </p:nvSpPr>
        <p:spPr>
          <a:xfrm>
            <a:off x="10438929" y="3148301"/>
            <a:ext cx="1140056" cy="215444"/>
          </a:xfrm>
          <a:prstGeom prst="rect">
            <a:avLst/>
          </a:prstGeom>
        </p:spPr>
        <p:txBody>
          <a:bodyPr wrap="none">
            <a:spAutoFit/>
          </a:bodyPr>
          <a:lstStyle/>
          <a:p>
            <a:r>
              <a:rPr lang="pl-PL" sz="800" dirty="0">
                <a:solidFill>
                  <a:schemeClr val="bg1">
                    <a:lumMod val="85000"/>
                  </a:schemeClr>
                </a:solidFill>
              </a:rPr>
              <a:t>https://pl.freepik.com/</a:t>
            </a:r>
          </a:p>
        </p:txBody>
      </p:sp>
      <p:sp>
        <p:nvSpPr>
          <p:cNvPr id="27" name="Prostokąt 26"/>
          <p:cNvSpPr/>
          <p:nvPr/>
        </p:nvSpPr>
        <p:spPr>
          <a:xfrm>
            <a:off x="10381221" y="6411289"/>
            <a:ext cx="1140056" cy="215444"/>
          </a:xfrm>
          <a:prstGeom prst="rect">
            <a:avLst/>
          </a:prstGeom>
        </p:spPr>
        <p:txBody>
          <a:bodyPr wrap="none">
            <a:spAutoFit/>
          </a:bodyPr>
          <a:lstStyle/>
          <a:p>
            <a:r>
              <a:rPr lang="pl-PL" sz="800" dirty="0">
                <a:solidFill>
                  <a:schemeClr val="bg1">
                    <a:lumMod val="85000"/>
                  </a:schemeClr>
                </a:solidFill>
              </a:rPr>
              <a:t>https://pl.freepik.com/</a:t>
            </a:r>
          </a:p>
        </p:txBody>
      </p:sp>
      <p:sp>
        <p:nvSpPr>
          <p:cNvPr id="6" name="pole tekstowe 5"/>
          <p:cNvSpPr txBox="1"/>
          <p:nvPr/>
        </p:nvSpPr>
        <p:spPr>
          <a:xfrm>
            <a:off x="5196259" y="5804688"/>
            <a:ext cx="2249334" cy="338554"/>
          </a:xfrm>
          <a:prstGeom prst="rect">
            <a:avLst/>
          </a:prstGeom>
          <a:noFill/>
        </p:spPr>
        <p:txBody>
          <a:bodyPr wrap="none" rtlCol="0">
            <a:spAutoFit/>
          </a:bodyPr>
          <a:lstStyle/>
          <a:p>
            <a:r>
              <a:rPr lang="pl-PL" sz="1600" dirty="0"/>
              <a:t>o</a:t>
            </a:r>
            <a:r>
              <a:rPr lang="pl-PL" sz="1600" dirty="0" smtClean="0"/>
              <a:t>becny system klasyfikacji</a:t>
            </a:r>
            <a:endParaRPr lang="pl-PL" sz="1600" dirty="0"/>
          </a:p>
        </p:txBody>
      </p:sp>
      <p:sp>
        <p:nvSpPr>
          <p:cNvPr id="8" name="pole tekstowe 7"/>
          <p:cNvSpPr txBox="1"/>
          <p:nvPr/>
        </p:nvSpPr>
        <p:spPr>
          <a:xfrm>
            <a:off x="2614019" y="6037054"/>
            <a:ext cx="1264129" cy="369332"/>
          </a:xfrm>
          <a:prstGeom prst="rect">
            <a:avLst/>
          </a:prstGeom>
          <a:noFill/>
          <a:ln>
            <a:solidFill>
              <a:srgbClr val="FF0000"/>
            </a:solidFill>
          </a:ln>
        </p:spPr>
        <p:txBody>
          <a:bodyPr wrap="none" rtlCol="0">
            <a:spAutoFit/>
          </a:bodyPr>
          <a:lstStyle/>
          <a:p>
            <a:r>
              <a:rPr lang="pl-PL" dirty="0" smtClean="0"/>
              <a:t>PROTISTY</a:t>
            </a:r>
            <a:endParaRPr lang="pl-PL" dirty="0"/>
          </a:p>
        </p:txBody>
      </p:sp>
      <p:sp>
        <p:nvSpPr>
          <p:cNvPr id="22" name="pole tekstowe 21"/>
          <p:cNvSpPr txBox="1"/>
          <p:nvPr/>
        </p:nvSpPr>
        <p:spPr>
          <a:xfrm>
            <a:off x="600576" y="3008330"/>
            <a:ext cx="1322093" cy="369332"/>
          </a:xfrm>
          <a:prstGeom prst="rect">
            <a:avLst/>
          </a:prstGeom>
          <a:solidFill>
            <a:schemeClr val="bg1"/>
          </a:solidFill>
          <a:ln>
            <a:solidFill>
              <a:srgbClr val="FF0000"/>
            </a:solidFill>
          </a:ln>
        </p:spPr>
        <p:txBody>
          <a:bodyPr wrap="none" rtlCol="0">
            <a:spAutoFit/>
          </a:bodyPr>
          <a:lstStyle/>
          <a:p>
            <a:r>
              <a:rPr lang="pl-PL" dirty="0" smtClean="0"/>
              <a:t>BAKTERIE</a:t>
            </a:r>
            <a:endParaRPr lang="pl-PL" dirty="0"/>
          </a:p>
        </p:txBody>
      </p:sp>
      <p:sp>
        <p:nvSpPr>
          <p:cNvPr id="23" name="pole tekstowe 22"/>
          <p:cNvSpPr txBox="1"/>
          <p:nvPr/>
        </p:nvSpPr>
        <p:spPr>
          <a:xfrm>
            <a:off x="6191567" y="2681525"/>
            <a:ext cx="1517403" cy="369332"/>
          </a:xfrm>
          <a:prstGeom prst="rect">
            <a:avLst/>
          </a:prstGeom>
          <a:noFill/>
          <a:ln>
            <a:solidFill>
              <a:srgbClr val="FF0000"/>
            </a:solidFill>
          </a:ln>
        </p:spPr>
        <p:txBody>
          <a:bodyPr wrap="none" rtlCol="0">
            <a:spAutoFit/>
          </a:bodyPr>
          <a:lstStyle/>
          <a:p>
            <a:r>
              <a:rPr lang="pl-PL" dirty="0" smtClean="0"/>
              <a:t>ZWIERZETA</a:t>
            </a:r>
            <a:endParaRPr lang="pl-PL" dirty="0"/>
          </a:p>
        </p:txBody>
      </p:sp>
      <p:sp>
        <p:nvSpPr>
          <p:cNvPr id="24" name="pole tekstowe 23"/>
          <p:cNvSpPr txBox="1"/>
          <p:nvPr/>
        </p:nvSpPr>
        <p:spPr>
          <a:xfrm>
            <a:off x="9323098" y="311069"/>
            <a:ext cx="1158330" cy="369332"/>
          </a:xfrm>
          <a:prstGeom prst="rect">
            <a:avLst/>
          </a:prstGeom>
          <a:noFill/>
          <a:ln>
            <a:solidFill>
              <a:srgbClr val="FF0000"/>
            </a:solidFill>
          </a:ln>
        </p:spPr>
        <p:txBody>
          <a:bodyPr wrap="none" rtlCol="0">
            <a:spAutoFit/>
          </a:bodyPr>
          <a:lstStyle/>
          <a:p>
            <a:r>
              <a:rPr lang="pl-PL" dirty="0" smtClean="0"/>
              <a:t>ROŚLINY</a:t>
            </a:r>
            <a:endParaRPr lang="pl-PL" dirty="0"/>
          </a:p>
        </p:txBody>
      </p:sp>
      <p:sp>
        <p:nvSpPr>
          <p:cNvPr id="25" name="pole tekstowe 24"/>
          <p:cNvSpPr txBox="1"/>
          <p:nvPr/>
        </p:nvSpPr>
        <p:spPr>
          <a:xfrm>
            <a:off x="10381221" y="3638959"/>
            <a:ext cx="1106393" cy="369332"/>
          </a:xfrm>
          <a:prstGeom prst="rect">
            <a:avLst/>
          </a:prstGeom>
          <a:noFill/>
          <a:ln>
            <a:solidFill>
              <a:srgbClr val="FF0000"/>
            </a:solidFill>
          </a:ln>
        </p:spPr>
        <p:txBody>
          <a:bodyPr wrap="none" rtlCol="0">
            <a:spAutoFit/>
          </a:bodyPr>
          <a:lstStyle/>
          <a:p>
            <a:r>
              <a:rPr lang="pl-PL" dirty="0" smtClean="0"/>
              <a:t>GRZYBY</a:t>
            </a:r>
            <a:endParaRPr lang="pl-PL" dirty="0"/>
          </a:p>
        </p:txBody>
      </p:sp>
      <p:sp>
        <p:nvSpPr>
          <p:cNvPr id="10" name="pole tekstowe 9">
            <a:hlinkClick r:id="rId7"/>
          </p:cNvPr>
          <p:cNvSpPr txBox="1"/>
          <p:nvPr/>
        </p:nvSpPr>
        <p:spPr>
          <a:xfrm>
            <a:off x="7493008" y="6280538"/>
            <a:ext cx="946639" cy="369332"/>
          </a:xfrm>
          <a:prstGeom prst="rect">
            <a:avLst/>
          </a:prstGeom>
          <a:solidFill>
            <a:srgbClr val="FFFF00"/>
          </a:solidFill>
          <a:ln>
            <a:solidFill>
              <a:schemeClr val="tx1"/>
            </a:solidFill>
          </a:ln>
        </p:spPr>
        <p:txBody>
          <a:bodyPr wrap="square" rtlCol="0">
            <a:spAutoFit/>
          </a:bodyPr>
          <a:lstStyle/>
          <a:p>
            <a:pPr algn="ctr"/>
            <a:r>
              <a:rPr lang="pl-PL" dirty="0" smtClean="0"/>
              <a:t>FILM</a:t>
            </a:r>
            <a:endParaRPr lang="pl-PL" dirty="0"/>
          </a:p>
        </p:txBody>
      </p:sp>
    </p:spTree>
    <p:extLst>
      <p:ext uri="{BB962C8B-B14F-4D97-AF65-F5344CB8AC3E}">
        <p14:creationId xmlns:p14="http://schemas.microsoft.com/office/powerpoint/2010/main" val="32742626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 name="Obraz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30553" y="130616"/>
            <a:ext cx="4026597" cy="5402562"/>
          </a:xfrm>
          <a:prstGeom prst="rect">
            <a:avLst/>
          </a:prstGeom>
        </p:spPr>
      </p:pic>
      <p:sp>
        <p:nvSpPr>
          <p:cNvPr id="3" name="pole tekstowe 2"/>
          <p:cNvSpPr txBox="1"/>
          <p:nvPr/>
        </p:nvSpPr>
        <p:spPr>
          <a:xfrm>
            <a:off x="185980" y="130616"/>
            <a:ext cx="7172413" cy="461665"/>
          </a:xfrm>
          <a:prstGeom prst="rect">
            <a:avLst/>
          </a:prstGeom>
          <a:noFill/>
          <a:ln w="38100">
            <a:solidFill>
              <a:srgbClr val="76D3E6"/>
            </a:solidFill>
          </a:ln>
        </p:spPr>
        <p:txBody>
          <a:bodyPr wrap="none" rtlCol="0">
            <a:spAutoFit/>
          </a:bodyPr>
          <a:lstStyle/>
          <a:p>
            <a:r>
              <a:rPr lang="pl-PL" sz="2400" dirty="0" smtClean="0"/>
              <a:t>Zastanówmy się co już wiemy nt. klasyfikacji organizmów. </a:t>
            </a:r>
            <a:endParaRPr lang="pl-PL" sz="2400" dirty="0"/>
          </a:p>
        </p:txBody>
      </p:sp>
      <p:sp>
        <p:nvSpPr>
          <p:cNvPr id="4" name="pole tekstowe 3"/>
          <p:cNvSpPr txBox="1"/>
          <p:nvPr/>
        </p:nvSpPr>
        <p:spPr>
          <a:xfrm>
            <a:off x="185979" y="762762"/>
            <a:ext cx="7172413" cy="430887"/>
          </a:xfrm>
          <a:prstGeom prst="rect">
            <a:avLst/>
          </a:prstGeom>
          <a:noFill/>
          <a:ln>
            <a:solidFill>
              <a:srgbClr val="76D3E6"/>
            </a:solidFill>
          </a:ln>
        </p:spPr>
        <p:txBody>
          <a:bodyPr wrap="square" rtlCol="0">
            <a:spAutoFit/>
          </a:bodyPr>
          <a:lstStyle/>
          <a:p>
            <a:r>
              <a:rPr lang="pl-PL" sz="2200" dirty="0" smtClean="0"/>
              <a:t>Ile królestw obecnie występuje w klasyfikacji organizmów?</a:t>
            </a:r>
            <a:endParaRPr lang="pl-PL" sz="2200" dirty="0"/>
          </a:p>
        </p:txBody>
      </p:sp>
      <p:sp>
        <p:nvSpPr>
          <p:cNvPr id="5" name="pole tekstowe 4"/>
          <p:cNvSpPr txBox="1"/>
          <p:nvPr/>
        </p:nvSpPr>
        <p:spPr>
          <a:xfrm>
            <a:off x="185978" y="1364130"/>
            <a:ext cx="7172413" cy="430887"/>
          </a:xfrm>
          <a:prstGeom prst="rect">
            <a:avLst/>
          </a:prstGeom>
          <a:noFill/>
          <a:ln>
            <a:solidFill>
              <a:srgbClr val="76D3E6"/>
            </a:solidFill>
          </a:ln>
        </p:spPr>
        <p:txBody>
          <a:bodyPr wrap="square" rtlCol="0">
            <a:spAutoFit/>
          </a:bodyPr>
          <a:lstStyle/>
          <a:p>
            <a:r>
              <a:rPr lang="pl-PL" sz="2200" dirty="0" smtClean="0"/>
              <a:t>W jaki sposób grupuje się organizmy w systemie klasyfikacji?</a:t>
            </a:r>
            <a:endParaRPr lang="pl-PL" sz="2200" dirty="0"/>
          </a:p>
        </p:txBody>
      </p:sp>
      <p:sp>
        <p:nvSpPr>
          <p:cNvPr id="6" name="pole tekstowe 5"/>
          <p:cNvSpPr txBox="1"/>
          <p:nvPr/>
        </p:nvSpPr>
        <p:spPr>
          <a:xfrm>
            <a:off x="185978" y="1965498"/>
            <a:ext cx="7172413" cy="1631216"/>
          </a:xfrm>
          <a:prstGeom prst="rect">
            <a:avLst/>
          </a:prstGeom>
          <a:noFill/>
        </p:spPr>
        <p:txBody>
          <a:bodyPr wrap="square" rtlCol="0">
            <a:spAutoFit/>
          </a:bodyPr>
          <a:lstStyle/>
          <a:p>
            <a:pPr algn="ctr"/>
            <a:r>
              <a:rPr lang="pl-PL" sz="2000" i="1" dirty="0" smtClean="0">
                <a:latin typeface="Times New Roman" panose="02020603050405020304" pitchFamily="18" charset="0"/>
                <a:cs typeface="Times New Roman" panose="02020603050405020304" pitchFamily="18" charset="0"/>
              </a:rPr>
              <a:t>Organizmy klasyfikuje się przez grupowanie na podstawie podobieństwa. Najbardziej podobne organizmy łączymy w grupy.  Obecnie stosowany system klasyfikacji opiera się na pokrewieństwu organizmów (badanie DNA – jedna z nowoczesnych metod określania pokrewieństwa)</a:t>
            </a:r>
            <a:endParaRPr lang="pl-PL" sz="2000" i="1" dirty="0">
              <a:latin typeface="Times New Roman" panose="02020603050405020304" pitchFamily="18" charset="0"/>
              <a:cs typeface="Times New Roman" panose="02020603050405020304" pitchFamily="18" charset="0"/>
            </a:endParaRPr>
          </a:p>
        </p:txBody>
      </p:sp>
      <p:sp>
        <p:nvSpPr>
          <p:cNvPr id="7" name="pole tekstowe 6"/>
          <p:cNvSpPr txBox="1"/>
          <p:nvPr/>
        </p:nvSpPr>
        <p:spPr>
          <a:xfrm>
            <a:off x="185977" y="3767195"/>
            <a:ext cx="7172413" cy="769441"/>
          </a:xfrm>
          <a:prstGeom prst="rect">
            <a:avLst/>
          </a:prstGeom>
          <a:noFill/>
          <a:ln>
            <a:solidFill>
              <a:srgbClr val="76D3E6"/>
            </a:solidFill>
          </a:ln>
        </p:spPr>
        <p:txBody>
          <a:bodyPr wrap="square" rtlCol="0">
            <a:spAutoFit/>
          </a:bodyPr>
          <a:lstStyle/>
          <a:p>
            <a:r>
              <a:rPr lang="pl-PL" sz="2200" dirty="0" smtClean="0"/>
              <a:t>Popatrz na zdjęcia dzięcioła białoszyjego i dzięcioła dużego zamieszczone w podręczniku na stronie 61. </a:t>
            </a:r>
            <a:endParaRPr lang="pl-PL" sz="2200" dirty="0"/>
          </a:p>
        </p:txBody>
      </p:sp>
      <p:sp>
        <p:nvSpPr>
          <p:cNvPr id="8" name="Prostokąt 7"/>
          <p:cNvSpPr/>
          <p:nvPr/>
        </p:nvSpPr>
        <p:spPr>
          <a:xfrm>
            <a:off x="1056518" y="4666412"/>
            <a:ext cx="5431330" cy="430887"/>
          </a:xfrm>
          <a:prstGeom prst="rect">
            <a:avLst/>
          </a:prstGeom>
          <a:ln>
            <a:solidFill>
              <a:srgbClr val="76D3E6"/>
            </a:solidFill>
          </a:ln>
        </p:spPr>
        <p:txBody>
          <a:bodyPr wrap="square">
            <a:spAutoFit/>
          </a:bodyPr>
          <a:lstStyle/>
          <a:p>
            <a:r>
              <a:rPr lang="pl-PL" sz="2200" dirty="0"/>
              <a:t>Czy ptaki te należą do jednego królestwa?</a:t>
            </a:r>
          </a:p>
        </p:txBody>
      </p:sp>
      <p:sp>
        <p:nvSpPr>
          <p:cNvPr id="9" name="Prostokąt 8"/>
          <p:cNvSpPr/>
          <p:nvPr/>
        </p:nvSpPr>
        <p:spPr>
          <a:xfrm>
            <a:off x="1056518" y="5225090"/>
            <a:ext cx="5431330" cy="430887"/>
          </a:xfrm>
          <a:prstGeom prst="rect">
            <a:avLst/>
          </a:prstGeom>
          <a:ln>
            <a:solidFill>
              <a:srgbClr val="76D3E6"/>
            </a:solidFill>
          </a:ln>
        </p:spPr>
        <p:txBody>
          <a:bodyPr wrap="square">
            <a:spAutoFit/>
          </a:bodyPr>
          <a:lstStyle/>
          <a:p>
            <a:r>
              <a:rPr lang="pl-PL" sz="2200" dirty="0"/>
              <a:t>Czy </a:t>
            </a:r>
            <a:r>
              <a:rPr lang="pl-PL" sz="2200" dirty="0" smtClean="0"/>
              <a:t>znajdują się w tej samej gromadzie?</a:t>
            </a:r>
            <a:endParaRPr lang="pl-PL" sz="2200" dirty="0"/>
          </a:p>
        </p:txBody>
      </p:sp>
      <p:sp>
        <p:nvSpPr>
          <p:cNvPr id="10" name="Prostokąt 9"/>
          <p:cNvSpPr/>
          <p:nvPr/>
        </p:nvSpPr>
        <p:spPr>
          <a:xfrm>
            <a:off x="1056518" y="5729298"/>
            <a:ext cx="5431330" cy="430887"/>
          </a:xfrm>
          <a:prstGeom prst="rect">
            <a:avLst/>
          </a:prstGeom>
          <a:ln>
            <a:solidFill>
              <a:srgbClr val="76D3E6"/>
            </a:solidFill>
          </a:ln>
        </p:spPr>
        <p:txBody>
          <a:bodyPr wrap="square">
            <a:spAutoFit/>
          </a:bodyPr>
          <a:lstStyle/>
          <a:p>
            <a:r>
              <a:rPr lang="pl-PL" sz="2200" dirty="0" smtClean="0"/>
              <a:t>Czy to jest jedna rodzina?</a:t>
            </a:r>
            <a:endParaRPr lang="pl-PL" sz="2200" dirty="0"/>
          </a:p>
        </p:txBody>
      </p:sp>
      <p:sp>
        <p:nvSpPr>
          <p:cNvPr id="11" name="Prostokąt 10"/>
          <p:cNvSpPr/>
          <p:nvPr/>
        </p:nvSpPr>
        <p:spPr>
          <a:xfrm>
            <a:off x="1056518" y="6293370"/>
            <a:ext cx="5431330" cy="430887"/>
          </a:xfrm>
          <a:prstGeom prst="rect">
            <a:avLst/>
          </a:prstGeom>
          <a:ln>
            <a:solidFill>
              <a:srgbClr val="76D3E6"/>
            </a:solidFill>
          </a:ln>
        </p:spPr>
        <p:txBody>
          <a:bodyPr wrap="square">
            <a:spAutoFit/>
          </a:bodyPr>
          <a:lstStyle/>
          <a:p>
            <a:r>
              <a:rPr lang="pl-PL" sz="2200" dirty="0" smtClean="0"/>
              <a:t>Czy w systemie klasyfikacji to ten sam gatunek?</a:t>
            </a:r>
            <a:endParaRPr lang="pl-PL" sz="2200" dirty="0"/>
          </a:p>
        </p:txBody>
      </p:sp>
      <p:sp>
        <p:nvSpPr>
          <p:cNvPr id="12" name="pole tekstowe 11"/>
          <p:cNvSpPr txBox="1"/>
          <p:nvPr/>
        </p:nvSpPr>
        <p:spPr>
          <a:xfrm>
            <a:off x="7358390" y="5560020"/>
            <a:ext cx="4481849" cy="1200329"/>
          </a:xfrm>
          <a:prstGeom prst="rect">
            <a:avLst/>
          </a:prstGeom>
          <a:noFill/>
          <a:ln w="38100">
            <a:solidFill>
              <a:srgbClr val="76D3E6"/>
            </a:solidFill>
          </a:ln>
        </p:spPr>
        <p:txBody>
          <a:bodyPr wrap="square" rtlCol="0">
            <a:spAutoFit/>
          </a:bodyPr>
          <a:lstStyle/>
          <a:p>
            <a:pPr algn="ctr"/>
            <a:r>
              <a:rPr lang="pl-PL" sz="2400" dirty="0" smtClean="0"/>
              <a:t>Jak klasyfikował organizmy żywe </a:t>
            </a:r>
            <a:r>
              <a:rPr lang="pl-PL" sz="2400" dirty="0" err="1" smtClean="0"/>
              <a:t>Linneusz</a:t>
            </a:r>
            <a:r>
              <a:rPr lang="pl-PL" sz="2400" dirty="0" smtClean="0"/>
              <a:t>, skoro w jego czasach nie było wiadomo co to jest DNA?</a:t>
            </a:r>
            <a:endParaRPr lang="pl-PL" sz="2400" dirty="0"/>
          </a:p>
        </p:txBody>
      </p:sp>
    </p:spTree>
    <p:extLst>
      <p:ext uri="{BB962C8B-B14F-4D97-AF65-F5344CB8AC3E}">
        <p14:creationId xmlns:p14="http://schemas.microsoft.com/office/powerpoint/2010/main" val="956535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ppt_x"/>
                                          </p:val>
                                        </p:tav>
                                        <p:tav tm="100000">
                                          <p:val>
                                            <p:strVal val="#ppt_x"/>
                                          </p:val>
                                        </p:tav>
                                      </p:tavLst>
                                    </p:anim>
                                    <p:anim calcmode="lin" valueType="num">
                                      <p:cBhvr additive="base">
                                        <p:cTn id="4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animBg="1"/>
      <p:bldP spid="10" grpId="0" animBg="1"/>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Prostokąt 1"/>
          <p:cNvSpPr/>
          <p:nvPr/>
        </p:nvSpPr>
        <p:spPr>
          <a:xfrm>
            <a:off x="6374969" y="3631522"/>
            <a:ext cx="5698211" cy="3046988"/>
          </a:xfrm>
          <a:prstGeom prst="rect">
            <a:avLst/>
          </a:prstGeom>
          <a:ln>
            <a:solidFill>
              <a:schemeClr val="bg1">
                <a:lumMod val="50000"/>
              </a:schemeClr>
            </a:solidFill>
          </a:ln>
        </p:spPr>
        <p:txBody>
          <a:bodyPr wrap="square">
            <a:spAutoFit/>
          </a:bodyPr>
          <a:lstStyle/>
          <a:p>
            <a:pPr algn="ctr"/>
            <a:r>
              <a:rPr lang="pl-PL" sz="2400" dirty="0">
                <a:solidFill>
                  <a:srgbClr val="1B1B1B"/>
                </a:solidFill>
              </a:rPr>
              <a:t>Karol </a:t>
            </a:r>
            <a:r>
              <a:rPr lang="pl-PL" sz="2400" dirty="0" err="1" smtClean="0">
                <a:solidFill>
                  <a:srgbClr val="1B1B1B"/>
                </a:solidFill>
              </a:rPr>
              <a:t>Linneusz</a:t>
            </a:r>
            <a:r>
              <a:rPr lang="pl-PL" sz="2400" dirty="0" smtClean="0">
                <a:solidFill>
                  <a:srgbClr val="1B1B1B"/>
                </a:solidFill>
              </a:rPr>
              <a:t> stworzył </a:t>
            </a:r>
            <a:r>
              <a:rPr lang="pl-PL" sz="2400" dirty="0">
                <a:solidFill>
                  <a:srgbClr val="1B1B1B"/>
                </a:solidFill>
              </a:rPr>
              <a:t>system porządkujący organizmy, opierający się na cechach ich budowy zewnętrznej oraz zajmowanych przez nie </a:t>
            </a:r>
            <a:r>
              <a:rPr lang="pl-PL" sz="2400" dirty="0" smtClean="0">
                <a:solidFill>
                  <a:srgbClr val="1B1B1B"/>
                </a:solidFill>
              </a:rPr>
              <a:t>siedliskach był</a:t>
            </a:r>
            <a:r>
              <a:rPr lang="pl-PL" sz="2400" dirty="0">
                <a:solidFill>
                  <a:srgbClr val="1B1B1B"/>
                </a:solidFill>
              </a:rPr>
              <a:t> </a:t>
            </a:r>
            <a:r>
              <a:rPr lang="pl-PL" sz="2400" b="1" dirty="0">
                <a:solidFill>
                  <a:srgbClr val="1B1B1B"/>
                </a:solidFill>
              </a:rPr>
              <a:t>systemem sztucznym</a:t>
            </a:r>
            <a:r>
              <a:rPr lang="pl-PL" sz="2400" dirty="0">
                <a:solidFill>
                  <a:srgbClr val="1B1B1B"/>
                </a:solidFill>
              </a:rPr>
              <a:t>, ponieważ opierał się tylko na podobieństwach w budowie zewnętrznej </a:t>
            </a:r>
            <a:r>
              <a:rPr lang="pl-PL" sz="2400" dirty="0" smtClean="0">
                <a:solidFill>
                  <a:srgbClr val="1B1B1B"/>
                </a:solidFill>
              </a:rPr>
              <a:t>organizmów. </a:t>
            </a:r>
          </a:p>
          <a:p>
            <a:pPr algn="ctr"/>
            <a:endParaRPr lang="pl-PL" sz="2400" dirty="0">
              <a:solidFill>
                <a:srgbClr val="1B1B1B"/>
              </a:solidFill>
            </a:endParaRPr>
          </a:p>
          <a:p>
            <a:pPr algn="ctr"/>
            <a:endParaRPr lang="pl-PL" sz="2400" dirty="0"/>
          </a:p>
        </p:txBody>
      </p:sp>
      <p:sp>
        <p:nvSpPr>
          <p:cNvPr id="3" name="Prostokąt 2"/>
          <p:cNvSpPr/>
          <p:nvPr/>
        </p:nvSpPr>
        <p:spPr>
          <a:xfrm>
            <a:off x="108487" y="3649376"/>
            <a:ext cx="5972013" cy="3046988"/>
          </a:xfrm>
          <a:prstGeom prst="rect">
            <a:avLst/>
          </a:prstGeom>
          <a:ln>
            <a:solidFill>
              <a:schemeClr val="bg1">
                <a:lumMod val="50000"/>
              </a:schemeClr>
            </a:solidFill>
          </a:ln>
        </p:spPr>
        <p:txBody>
          <a:bodyPr wrap="square">
            <a:spAutoFit/>
          </a:bodyPr>
          <a:lstStyle/>
          <a:p>
            <a:pPr algn="ctr"/>
            <a:r>
              <a:rPr lang="pl-PL" sz="2400" dirty="0" smtClean="0">
                <a:solidFill>
                  <a:srgbClr val="1B1B1B"/>
                </a:solidFill>
              </a:rPr>
              <a:t>Współcześnie </a:t>
            </a:r>
            <a:r>
              <a:rPr lang="pl-PL" sz="2400" dirty="0">
                <a:solidFill>
                  <a:srgbClr val="1B1B1B"/>
                </a:solidFill>
              </a:rPr>
              <a:t>stosuje się </a:t>
            </a:r>
            <a:r>
              <a:rPr lang="pl-PL" sz="2400" b="1" dirty="0">
                <a:solidFill>
                  <a:srgbClr val="1B1B1B"/>
                </a:solidFill>
              </a:rPr>
              <a:t>systemy naturalne</a:t>
            </a:r>
            <a:r>
              <a:rPr lang="pl-PL" sz="2400" dirty="0">
                <a:solidFill>
                  <a:srgbClr val="1B1B1B"/>
                </a:solidFill>
              </a:rPr>
              <a:t> oparte na wzajemnym pokrewieństwie organizmów. Stopień pokrewieństwa ustala się na podstawie cech budowy zewnętrznej i wewnętrznej organizmów oraz ich wymarłych przodków, przebiegu ich rozwoju oraz podobieństwa informacji genetycznej zawartej w ich komórkach.</a:t>
            </a:r>
            <a:endParaRPr lang="pl-PL" sz="2400" dirty="0"/>
          </a:p>
        </p:txBody>
      </p:sp>
      <p:sp>
        <p:nvSpPr>
          <p:cNvPr id="8" name="Połowa ramki 7"/>
          <p:cNvSpPr/>
          <p:nvPr/>
        </p:nvSpPr>
        <p:spPr>
          <a:xfrm>
            <a:off x="2472743" y="377758"/>
            <a:ext cx="721218" cy="1953318"/>
          </a:xfrm>
          <a:prstGeom prst="halfFrame">
            <a:avLst/>
          </a:prstGeom>
          <a:solidFill>
            <a:srgbClr val="FAEDE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sp>
        <p:nvSpPr>
          <p:cNvPr id="10" name="Połowa ramki 9"/>
          <p:cNvSpPr/>
          <p:nvPr/>
        </p:nvSpPr>
        <p:spPr>
          <a:xfrm flipH="1">
            <a:off x="9456393" y="377758"/>
            <a:ext cx="705038" cy="2069228"/>
          </a:xfrm>
          <a:prstGeom prst="halfFrame">
            <a:avLst/>
          </a:prstGeom>
          <a:solidFill>
            <a:srgbClr val="FAEDE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sp>
        <p:nvSpPr>
          <p:cNvPr id="11" name="Prostokąt zaokrąglony 10"/>
          <p:cNvSpPr/>
          <p:nvPr/>
        </p:nvSpPr>
        <p:spPr>
          <a:xfrm>
            <a:off x="3094493" y="236091"/>
            <a:ext cx="6538904" cy="901521"/>
          </a:xfrm>
          <a:prstGeom prst="roundRect">
            <a:avLst/>
          </a:prstGeom>
          <a:solidFill>
            <a:srgbClr val="FAEDE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400" dirty="0" smtClean="0">
                <a:solidFill>
                  <a:schemeClr val="tx1">
                    <a:lumMod val="75000"/>
                    <a:lumOff val="25000"/>
                  </a:schemeClr>
                </a:solidFill>
              </a:rPr>
              <a:t>SYSTEM KLASYFIKACJI ORGANIZMÓW</a:t>
            </a:r>
            <a:endParaRPr lang="pl-PL" sz="2400" dirty="0">
              <a:solidFill>
                <a:schemeClr val="tx1">
                  <a:lumMod val="75000"/>
                  <a:lumOff val="25000"/>
                </a:schemeClr>
              </a:solidFill>
            </a:endParaRPr>
          </a:p>
        </p:txBody>
      </p:sp>
      <p:sp>
        <p:nvSpPr>
          <p:cNvPr id="12" name="Prostokąt 11"/>
          <p:cNvSpPr/>
          <p:nvPr/>
        </p:nvSpPr>
        <p:spPr>
          <a:xfrm>
            <a:off x="108487" y="1687133"/>
            <a:ext cx="5972013" cy="1674253"/>
          </a:xfrm>
          <a:prstGeom prst="rect">
            <a:avLst/>
          </a:prstGeom>
          <a:solidFill>
            <a:srgbClr val="FAEDE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800" b="1" dirty="0" smtClean="0">
                <a:solidFill>
                  <a:schemeClr val="tx1">
                    <a:lumMod val="75000"/>
                    <a:lumOff val="25000"/>
                  </a:schemeClr>
                </a:solidFill>
              </a:rPr>
              <a:t>N A T U R A L N Y</a:t>
            </a:r>
          </a:p>
          <a:p>
            <a:pPr algn="ctr"/>
            <a:r>
              <a:rPr lang="pl-PL" sz="2400" dirty="0">
                <a:solidFill>
                  <a:schemeClr val="tx1">
                    <a:lumMod val="75000"/>
                    <a:lumOff val="25000"/>
                  </a:schemeClr>
                </a:solidFill>
              </a:rPr>
              <a:t>o</a:t>
            </a:r>
            <a:r>
              <a:rPr lang="pl-PL" sz="2400" dirty="0" smtClean="0">
                <a:solidFill>
                  <a:schemeClr val="tx1">
                    <a:lumMod val="75000"/>
                    <a:lumOff val="25000"/>
                  </a:schemeClr>
                </a:solidFill>
              </a:rPr>
              <a:t>party na pokrewieństwie i pochodzeniu organizmów</a:t>
            </a:r>
            <a:endParaRPr lang="pl-PL" sz="2400" dirty="0">
              <a:solidFill>
                <a:schemeClr val="tx1">
                  <a:lumMod val="75000"/>
                  <a:lumOff val="25000"/>
                </a:schemeClr>
              </a:solidFill>
            </a:endParaRPr>
          </a:p>
        </p:txBody>
      </p:sp>
      <p:sp>
        <p:nvSpPr>
          <p:cNvPr id="13" name="Prostokąt 12"/>
          <p:cNvSpPr/>
          <p:nvPr/>
        </p:nvSpPr>
        <p:spPr>
          <a:xfrm>
            <a:off x="6374969" y="1687132"/>
            <a:ext cx="5698211" cy="1674253"/>
          </a:xfrm>
          <a:prstGeom prst="rect">
            <a:avLst/>
          </a:prstGeom>
          <a:solidFill>
            <a:srgbClr val="FAEDE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800" b="1" dirty="0" smtClean="0">
                <a:solidFill>
                  <a:schemeClr val="tx1">
                    <a:lumMod val="75000"/>
                    <a:lumOff val="25000"/>
                  </a:schemeClr>
                </a:solidFill>
              </a:rPr>
              <a:t>S Z T U C Z N Y </a:t>
            </a:r>
          </a:p>
          <a:p>
            <a:pPr algn="ctr"/>
            <a:r>
              <a:rPr lang="pl-PL" sz="2400" dirty="0">
                <a:solidFill>
                  <a:schemeClr val="tx1">
                    <a:lumMod val="75000"/>
                    <a:lumOff val="25000"/>
                  </a:schemeClr>
                </a:solidFill>
              </a:rPr>
              <a:t>o</a:t>
            </a:r>
            <a:r>
              <a:rPr lang="pl-PL" sz="2400" dirty="0" smtClean="0">
                <a:solidFill>
                  <a:schemeClr val="tx1">
                    <a:lumMod val="75000"/>
                    <a:lumOff val="25000"/>
                  </a:schemeClr>
                </a:solidFill>
              </a:rPr>
              <a:t>party na podobieństwie organizmów</a:t>
            </a:r>
            <a:endParaRPr lang="pl-PL" sz="2400" dirty="0">
              <a:solidFill>
                <a:schemeClr val="tx1">
                  <a:lumMod val="75000"/>
                  <a:lumOff val="25000"/>
                </a:schemeClr>
              </a:solidFill>
            </a:endParaRPr>
          </a:p>
        </p:txBody>
      </p:sp>
    </p:spTree>
    <p:extLst>
      <p:ext uri="{BB962C8B-B14F-4D97-AF65-F5344CB8AC3E}">
        <p14:creationId xmlns:p14="http://schemas.microsoft.com/office/powerpoint/2010/main" val="20521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 name="Obraz 1"/>
          <p:cNvPicPr>
            <a:picLocks noChangeAspect="1"/>
          </p:cNvPicPr>
          <p:nvPr/>
        </p:nvPicPr>
        <p:blipFill>
          <a:blip r:embed="rId2"/>
          <a:stretch>
            <a:fillRect/>
          </a:stretch>
        </p:blipFill>
        <p:spPr>
          <a:xfrm>
            <a:off x="1078540" y="0"/>
            <a:ext cx="9988424" cy="6533126"/>
          </a:xfrm>
          <a:prstGeom prst="rect">
            <a:avLst/>
          </a:prstGeom>
        </p:spPr>
      </p:pic>
      <p:sp>
        <p:nvSpPr>
          <p:cNvPr id="4" name="pole tekstowe 3"/>
          <p:cNvSpPr txBox="1"/>
          <p:nvPr/>
        </p:nvSpPr>
        <p:spPr>
          <a:xfrm>
            <a:off x="1258530" y="5181869"/>
            <a:ext cx="2085518" cy="369332"/>
          </a:xfrm>
          <a:prstGeom prst="rect">
            <a:avLst/>
          </a:prstGeom>
          <a:solidFill>
            <a:schemeClr val="bg1"/>
          </a:solidFill>
        </p:spPr>
        <p:txBody>
          <a:bodyPr wrap="square" rtlCol="0">
            <a:spAutoFit/>
          </a:bodyPr>
          <a:lstStyle/>
          <a:p>
            <a:endParaRPr lang="pl-PL" dirty="0"/>
          </a:p>
        </p:txBody>
      </p:sp>
      <p:sp>
        <p:nvSpPr>
          <p:cNvPr id="6" name="pole tekstowe 5"/>
          <p:cNvSpPr txBox="1"/>
          <p:nvPr/>
        </p:nvSpPr>
        <p:spPr>
          <a:xfrm>
            <a:off x="3743548" y="5261433"/>
            <a:ext cx="2085518" cy="369332"/>
          </a:xfrm>
          <a:prstGeom prst="rect">
            <a:avLst/>
          </a:prstGeom>
          <a:solidFill>
            <a:schemeClr val="bg1"/>
          </a:solidFill>
        </p:spPr>
        <p:txBody>
          <a:bodyPr wrap="square" rtlCol="0">
            <a:spAutoFit/>
          </a:bodyPr>
          <a:lstStyle/>
          <a:p>
            <a:endParaRPr lang="pl-PL" dirty="0"/>
          </a:p>
        </p:txBody>
      </p:sp>
      <p:sp>
        <p:nvSpPr>
          <p:cNvPr id="7" name="pole tekstowe 6"/>
          <p:cNvSpPr txBox="1"/>
          <p:nvPr/>
        </p:nvSpPr>
        <p:spPr>
          <a:xfrm>
            <a:off x="5965899" y="5273569"/>
            <a:ext cx="2085518" cy="369332"/>
          </a:xfrm>
          <a:prstGeom prst="rect">
            <a:avLst/>
          </a:prstGeom>
          <a:solidFill>
            <a:schemeClr val="bg1"/>
          </a:solidFill>
        </p:spPr>
        <p:txBody>
          <a:bodyPr wrap="square" rtlCol="0">
            <a:spAutoFit/>
          </a:bodyPr>
          <a:lstStyle/>
          <a:p>
            <a:endParaRPr lang="pl-PL" dirty="0"/>
          </a:p>
        </p:txBody>
      </p:sp>
      <p:sp>
        <p:nvSpPr>
          <p:cNvPr id="8" name="pole tekstowe 7"/>
          <p:cNvSpPr txBox="1"/>
          <p:nvPr/>
        </p:nvSpPr>
        <p:spPr>
          <a:xfrm>
            <a:off x="8181176" y="5302493"/>
            <a:ext cx="2522112" cy="369332"/>
          </a:xfrm>
          <a:prstGeom prst="rect">
            <a:avLst/>
          </a:prstGeom>
          <a:solidFill>
            <a:schemeClr val="bg1"/>
          </a:solidFill>
        </p:spPr>
        <p:txBody>
          <a:bodyPr wrap="square" rtlCol="0">
            <a:spAutoFit/>
          </a:bodyPr>
          <a:lstStyle/>
          <a:p>
            <a:endParaRPr lang="pl-PL" dirty="0"/>
          </a:p>
        </p:txBody>
      </p:sp>
      <p:sp>
        <p:nvSpPr>
          <p:cNvPr id="9" name="pole tekstowe 8"/>
          <p:cNvSpPr txBox="1"/>
          <p:nvPr/>
        </p:nvSpPr>
        <p:spPr>
          <a:xfrm>
            <a:off x="0" y="6601807"/>
            <a:ext cx="1335622" cy="261610"/>
          </a:xfrm>
          <a:prstGeom prst="rect">
            <a:avLst/>
          </a:prstGeom>
          <a:noFill/>
        </p:spPr>
        <p:txBody>
          <a:bodyPr wrap="none" rtlCol="0">
            <a:spAutoFit/>
          </a:bodyPr>
          <a:lstStyle/>
          <a:p>
            <a:r>
              <a:rPr lang="pl-PL" sz="1100" dirty="0" smtClean="0"/>
              <a:t>www.epodręczniki.pl</a:t>
            </a:r>
            <a:endParaRPr lang="pl-PL" sz="1100" dirty="0"/>
          </a:p>
        </p:txBody>
      </p:sp>
      <p:sp>
        <p:nvSpPr>
          <p:cNvPr id="10" name="pole tekstowe 9"/>
          <p:cNvSpPr txBox="1"/>
          <p:nvPr/>
        </p:nvSpPr>
        <p:spPr>
          <a:xfrm>
            <a:off x="2556243" y="2619213"/>
            <a:ext cx="433953" cy="461665"/>
          </a:xfrm>
          <a:prstGeom prst="rect">
            <a:avLst/>
          </a:prstGeom>
          <a:solidFill>
            <a:srgbClr val="00B0F0"/>
          </a:solidFill>
        </p:spPr>
        <p:txBody>
          <a:bodyPr wrap="square" rtlCol="0">
            <a:spAutoFit/>
          </a:bodyPr>
          <a:lstStyle/>
          <a:p>
            <a:r>
              <a:rPr lang="pl-PL" sz="2400" b="1" dirty="0" smtClean="0"/>
              <a:t>1</a:t>
            </a:r>
            <a:r>
              <a:rPr lang="pl-PL" dirty="0" smtClean="0"/>
              <a:t>.</a:t>
            </a:r>
            <a:endParaRPr lang="pl-PL" dirty="0"/>
          </a:p>
        </p:txBody>
      </p:sp>
      <p:sp>
        <p:nvSpPr>
          <p:cNvPr id="11" name="pole tekstowe 10"/>
          <p:cNvSpPr txBox="1"/>
          <p:nvPr/>
        </p:nvSpPr>
        <p:spPr>
          <a:xfrm>
            <a:off x="5080816" y="2619212"/>
            <a:ext cx="380232" cy="461665"/>
          </a:xfrm>
          <a:prstGeom prst="rect">
            <a:avLst/>
          </a:prstGeom>
          <a:solidFill>
            <a:srgbClr val="00B0F0"/>
          </a:solidFill>
        </p:spPr>
        <p:txBody>
          <a:bodyPr wrap="none" rtlCol="0">
            <a:spAutoFit/>
          </a:bodyPr>
          <a:lstStyle/>
          <a:p>
            <a:r>
              <a:rPr lang="pl-PL" sz="2400" b="1" dirty="0"/>
              <a:t>2</a:t>
            </a:r>
            <a:r>
              <a:rPr lang="pl-PL" dirty="0" smtClean="0"/>
              <a:t>.</a:t>
            </a:r>
            <a:endParaRPr lang="pl-PL" dirty="0"/>
          </a:p>
        </p:txBody>
      </p:sp>
      <p:sp>
        <p:nvSpPr>
          <p:cNvPr id="12" name="pole tekstowe 11"/>
          <p:cNvSpPr txBox="1"/>
          <p:nvPr/>
        </p:nvSpPr>
        <p:spPr>
          <a:xfrm>
            <a:off x="7693658" y="2619212"/>
            <a:ext cx="380232" cy="461665"/>
          </a:xfrm>
          <a:prstGeom prst="rect">
            <a:avLst/>
          </a:prstGeom>
          <a:solidFill>
            <a:srgbClr val="00B0F0"/>
          </a:solidFill>
        </p:spPr>
        <p:txBody>
          <a:bodyPr wrap="none" rtlCol="0">
            <a:spAutoFit/>
          </a:bodyPr>
          <a:lstStyle/>
          <a:p>
            <a:r>
              <a:rPr lang="pl-PL" sz="2400" b="1" dirty="0"/>
              <a:t>3</a:t>
            </a:r>
            <a:r>
              <a:rPr lang="pl-PL" dirty="0" smtClean="0"/>
              <a:t>.</a:t>
            </a:r>
            <a:endParaRPr lang="pl-PL" dirty="0"/>
          </a:p>
        </p:txBody>
      </p:sp>
      <p:sp>
        <p:nvSpPr>
          <p:cNvPr id="13" name="pole tekstowe 12"/>
          <p:cNvSpPr txBox="1"/>
          <p:nvPr/>
        </p:nvSpPr>
        <p:spPr>
          <a:xfrm>
            <a:off x="10306500" y="2619212"/>
            <a:ext cx="380232" cy="461665"/>
          </a:xfrm>
          <a:prstGeom prst="rect">
            <a:avLst/>
          </a:prstGeom>
          <a:solidFill>
            <a:srgbClr val="00B0F0"/>
          </a:solidFill>
        </p:spPr>
        <p:txBody>
          <a:bodyPr wrap="none" rtlCol="0">
            <a:spAutoFit/>
          </a:bodyPr>
          <a:lstStyle/>
          <a:p>
            <a:r>
              <a:rPr lang="pl-PL" sz="2400" b="1" dirty="0"/>
              <a:t>4</a:t>
            </a:r>
            <a:r>
              <a:rPr lang="pl-PL" dirty="0" smtClean="0"/>
              <a:t>.</a:t>
            </a:r>
            <a:endParaRPr lang="pl-PL" dirty="0"/>
          </a:p>
        </p:txBody>
      </p:sp>
      <p:sp>
        <p:nvSpPr>
          <p:cNvPr id="3" name="pole tekstowe 2"/>
          <p:cNvSpPr txBox="1"/>
          <p:nvPr/>
        </p:nvSpPr>
        <p:spPr>
          <a:xfrm>
            <a:off x="10306500" y="74430"/>
            <a:ext cx="1778436" cy="646331"/>
          </a:xfrm>
          <a:prstGeom prst="rect">
            <a:avLst/>
          </a:prstGeom>
          <a:solidFill>
            <a:srgbClr val="FFC000"/>
          </a:solidFill>
          <a:ln>
            <a:solidFill>
              <a:schemeClr val="tx1"/>
            </a:solidFill>
          </a:ln>
        </p:spPr>
        <p:txBody>
          <a:bodyPr wrap="none" rtlCol="0">
            <a:spAutoFit/>
          </a:bodyPr>
          <a:lstStyle/>
          <a:p>
            <a:r>
              <a:rPr lang="pl-PL" dirty="0" smtClean="0"/>
              <a:t>KLUCZ </a:t>
            </a:r>
          </a:p>
          <a:p>
            <a:r>
              <a:rPr lang="pl-PL" dirty="0" smtClean="0"/>
              <a:t>NUMERYCZNY</a:t>
            </a:r>
            <a:endParaRPr lang="pl-PL" dirty="0"/>
          </a:p>
        </p:txBody>
      </p:sp>
    </p:spTree>
    <p:extLst>
      <p:ext uri="{BB962C8B-B14F-4D97-AF65-F5344CB8AC3E}">
        <p14:creationId xmlns:p14="http://schemas.microsoft.com/office/powerpoint/2010/main" val="1414352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4"/>
                                        </p:tgtEl>
                                        <p:attrNameLst>
                                          <p:attrName>ppt_x</p:attrName>
                                        </p:attrNameLst>
                                      </p:cBhvr>
                                      <p:tavLst>
                                        <p:tav tm="0">
                                          <p:val>
                                            <p:strVal val="ppt_x"/>
                                          </p:val>
                                        </p:tav>
                                        <p:tav tm="100000">
                                          <p:val>
                                            <p:strVal val="ppt_x"/>
                                          </p:val>
                                        </p:tav>
                                      </p:tavLst>
                                    </p:anim>
                                    <p:anim calcmode="lin" valueType="num">
                                      <p:cBhvr additive="base">
                                        <p:cTn id="7" dur="500"/>
                                        <p:tgtEl>
                                          <p:spTgt spid="4"/>
                                        </p:tgtEl>
                                        <p:attrNameLst>
                                          <p:attrName>ppt_y</p:attrName>
                                        </p:attrNameLst>
                                      </p:cBhvr>
                                      <p:tavLst>
                                        <p:tav tm="0">
                                          <p:val>
                                            <p:strVal val="ppt_y"/>
                                          </p:val>
                                        </p:tav>
                                        <p:tav tm="100000">
                                          <p:val>
                                            <p:strVal val="1+ppt_h/2"/>
                                          </p:val>
                                        </p:tav>
                                      </p:tavLst>
                                    </p:anim>
                                    <p:set>
                                      <p:cBhvr>
                                        <p:cTn id="8" dur="1" fill="hold">
                                          <p:stCondLst>
                                            <p:cond delay="499"/>
                                          </p:stCondLst>
                                        </p:cTn>
                                        <p:tgtEl>
                                          <p:spTgt spid="4"/>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6"/>
                                        </p:tgtEl>
                                        <p:attrNameLst>
                                          <p:attrName>ppt_x</p:attrName>
                                        </p:attrNameLst>
                                      </p:cBhvr>
                                      <p:tavLst>
                                        <p:tav tm="0">
                                          <p:val>
                                            <p:strVal val="ppt_x"/>
                                          </p:val>
                                        </p:tav>
                                        <p:tav tm="100000">
                                          <p:val>
                                            <p:strVal val="ppt_x"/>
                                          </p:val>
                                        </p:tav>
                                      </p:tavLst>
                                    </p:anim>
                                    <p:anim calcmode="lin" valueType="num">
                                      <p:cBhvr additive="base">
                                        <p:cTn id="13" dur="500"/>
                                        <p:tgtEl>
                                          <p:spTgt spid="6"/>
                                        </p:tgtEl>
                                        <p:attrNameLst>
                                          <p:attrName>ppt_y</p:attrName>
                                        </p:attrNameLst>
                                      </p:cBhvr>
                                      <p:tavLst>
                                        <p:tav tm="0">
                                          <p:val>
                                            <p:strVal val="ppt_y"/>
                                          </p:val>
                                        </p:tav>
                                        <p:tav tm="100000">
                                          <p:val>
                                            <p:strVal val="1+ppt_h/2"/>
                                          </p:val>
                                        </p:tav>
                                      </p:tavLst>
                                    </p:anim>
                                    <p:set>
                                      <p:cBhvr>
                                        <p:cTn id="14" dur="1" fill="hold">
                                          <p:stCondLst>
                                            <p:cond delay="499"/>
                                          </p:stCondLst>
                                        </p:cTn>
                                        <p:tgtEl>
                                          <p:spTgt spid="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grpId="0" nodeType="clickEffect">
                                  <p:stCondLst>
                                    <p:cond delay="0"/>
                                  </p:stCondLst>
                                  <p:childTnLst>
                                    <p:anim calcmode="lin" valueType="num">
                                      <p:cBhvr additive="base">
                                        <p:cTn id="18" dur="500"/>
                                        <p:tgtEl>
                                          <p:spTgt spid="7"/>
                                        </p:tgtEl>
                                        <p:attrNameLst>
                                          <p:attrName>ppt_x</p:attrName>
                                        </p:attrNameLst>
                                      </p:cBhvr>
                                      <p:tavLst>
                                        <p:tav tm="0">
                                          <p:val>
                                            <p:strVal val="ppt_x"/>
                                          </p:val>
                                        </p:tav>
                                        <p:tav tm="100000">
                                          <p:val>
                                            <p:strVal val="ppt_x"/>
                                          </p:val>
                                        </p:tav>
                                      </p:tavLst>
                                    </p:anim>
                                    <p:anim calcmode="lin" valueType="num">
                                      <p:cBhvr additive="base">
                                        <p:cTn id="19" dur="500"/>
                                        <p:tgtEl>
                                          <p:spTgt spid="7"/>
                                        </p:tgtEl>
                                        <p:attrNameLst>
                                          <p:attrName>ppt_y</p:attrName>
                                        </p:attrNameLst>
                                      </p:cBhvr>
                                      <p:tavLst>
                                        <p:tav tm="0">
                                          <p:val>
                                            <p:strVal val="ppt_y"/>
                                          </p:val>
                                        </p:tav>
                                        <p:tav tm="100000">
                                          <p:val>
                                            <p:strVal val="1+ppt_h/2"/>
                                          </p:val>
                                        </p:tav>
                                      </p:tavLst>
                                    </p:anim>
                                    <p:set>
                                      <p:cBhvr>
                                        <p:cTn id="20" dur="1" fill="hold">
                                          <p:stCondLst>
                                            <p:cond delay="499"/>
                                          </p:stCondLst>
                                        </p:cTn>
                                        <p:tgtEl>
                                          <p:spTgt spid="7"/>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grpId="0" nodeType="clickEffect">
                                  <p:stCondLst>
                                    <p:cond delay="0"/>
                                  </p:stCondLst>
                                  <p:childTnLst>
                                    <p:anim calcmode="lin" valueType="num">
                                      <p:cBhvr additive="base">
                                        <p:cTn id="24" dur="500"/>
                                        <p:tgtEl>
                                          <p:spTgt spid="8"/>
                                        </p:tgtEl>
                                        <p:attrNameLst>
                                          <p:attrName>ppt_x</p:attrName>
                                        </p:attrNameLst>
                                      </p:cBhvr>
                                      <p:tavLst>
                                        <p:tav tm="0">
                                          <p:val>
                                            <p:strVal val="ppt_x"/>
                                          </p:val>
                                        </p:tav>
                                        <p:tav tm="100000">
                                          <p:val>
                                            <p:strVal val="ppt_x"/>
                                          </p:val>
                                        </p:tav>
                                      </p:tavLst>
                                    </p:anim>
                                    <p:anim calcmode="lin" valueType="num">
                                      <p:cBhvr additive="base">
                                        <p:cTn id="25" dur="500"/>
                                        <p:tgtEl>
                                          <p:spTgt spid="8"/>
                                        </p:tgtEl>
                                        <p:attrNameLst>
                                          <p:attrName>ppt_y</p:attrName>
                                        </p:attrNameLst>
                                      </p:cBhvr>
                                      <p:tavLst>
                                        <p:tav tm="0">
                                          <p:val>
                                            <p:strVal val="ppt_y"/>
                                          </p:val>
                                        </p:tav>
                                        <p:tav tm="100000">
                                          <p:val>
                                            <p:strVal val="1+ppt_h/2"/>
                                          </p:val>
                                        </p:tav>
                                      </p:tavLst>
                                    </p:anim>
                                    <p:set>
                                      <p:cBhvr>
                                        <p:cTn id="26"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074" name="Picture 2" descr="Zasady klasyfikacji organizmów - Zintegrowana Platforma Edukacyjna"/>
          <p:cNvPicPr>
            <a:picLocks noChangeAspect="1" noChangeArrowheads="1"/>
          </p:cNvPicPr>
          <p:nvPr/>
        </p:nvPicPr>
        <p:blipFill rotWithShape="1">
          <a:blip r:embed="rId2">
            <a:extLst>
              <a:ext uri="{28A0092B-C50C-407E-A947-70E740481C1C}">
                <a14:useLocalDpi xmlns:a14="http://schemas.microsoft.com/office/drawing/2010/main" val="0"/>
              </a:ext>
            </a:extLst>
          </a:blip>
          <a:srcRect b="53130"/>
          <a:stretch/>
        </p:blipFill>
        <p:spPr bwMode="auto">
          <a:xfrm>
            <a:off x="431369" y="0"/>
            <a:ext cx="11329261" cy="430608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Zasady klasyfikacji organizmów - Zintegrowana Platforma Edukacyjna"/>
          <p:cNvPicPr>
            <a:picLocks noChangeAspect="1" noChangeArrowheads="1"/>
          </p:cNvPicPr>
          <p:nvPr/>
        </p:nvPicPr>
        <p:blipFill rotWithShape="1">
          <a:blip r:embed="rId2">
            <a:extLst>
              <a:ext uri="{28A0092B-C50C-407E-A947-70E740481C1C}">
                <a14:useLocalDpi xmlns:a14="http://schemas.microsoft.com/office/drawing/2010/main" val="0"/>
              </a:ext>
            </a:extLst>
          </a:blip>
          <a:srcRect l="191" t="48555" r="74460" b="11903"/>
          <a:stretch/>
        </p:blipFill>
        <p:spPr bwMode="auto">
          <a:xfrm>
            <a:off x="6425024" y="4249639"/>
            <a:ext cx="2061275" cy="260740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Zasady klasyfikacji organizmów - Zintegrowana Platforma Edukacyjna"/>
          <p:cNvPicPr>
            <a:picLocks noChangeAspect="1" noChangeArrowheads="1"/>
          </p:cNvPicPr>
          <p:nvPr/>
        </p:nvPicPr>
        <p:blipFill rotWithShape="1">
          <a:blip r:embed="rId2">
            <a:extLst>
              <a:ext uri="{28A0092B-C50C-407E-A947-70E740481C1C}">
                <a14:useLocalDpi xmlns:a14="http://schemas.microsoft.com/office/drawing/2010/main" val="0"/>
              </a:ext>
            </a:extLst>
          </a:blip>
          <a:srcRect l="24206" t="47380" r="50826" b="13078"/>
          <a:stretch/>
        </p:blipFill>
        <p:spPr bwMode="auto">
          <a:xfrm>
            <a:off x="486905" y="4250595"/>
            <a:ext cx="2030278" cy="260740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Zasady klasyfikacji organizmów - Zintegrowana Platforma Edukacyjna"/>
          <p:cNvPicPr>
            <a:picLocks noChangeAspect="1" noChangeArrowheads="1"/>
          </p:cNvPicPr>
          <p:nvPr/>
        </p:nvPicPr>
        <p:blipFill rotWithShape="1">
          <a:blip r:embed="rId2">
            <a:extLst>
              <a:ext uri="{28A0092B-C50C-407E-A947-70E740481C1C}">
                <a14:useLocalDpi xmlns:a14="http://schemas.microsoft.com/office/drawing/2010/main" val="0"/>
              </a:ext>
            </a:extLst>
          </a:blip>
          <a:srcRect l="51461" t="47380" r="24524" b="13078"/>
          <a:stretch/>
        </p:blipFill>
        <p:spPr bwMode="auto">
          <a:xfrm>
            <a:off x="9484963" y="4250597"/>
            <a:ext cx="1952786" cy="2607403"/>
          </a:xfrm>
          <a:prstGeom prst="rect">
            <a:avLst/>
          </a:prstGeom>
          <a:noFill/>
          <a:extLst>
            <a:ext uri="{909E8E84-426E-40DD-AFC4-6F175D3DCCD1}">
              <a14:hiddenFill xmlns:a14="http://schemas.microsoft.com/office/drawing/2010/main">
                <a:solidFill>
                  <a:srgbClr val="FFFFFF"/>
                </a:solidFill>
              </a14:hiddenFill>
            </a:ext>
          </a:extLst>
        </p:spPr>
      </p:pic>
      <p:pic>
        <p:nvPicPr>
          <p:cNvPr id="2" name="Obraz 1"/>
          <p:cNvPicPr>
            <a:picLocks noChangeAspect="1"/>
          </p:cNvPicPr>
          <p:nvPr/>
        </p:nvPicPr>
        <p:blipFill rotWithShape="1">
          <a:blip r:embed="rId3"/>
          <a:srcRect l="73948"/>
          <a:stretch/>
        </p:blipFill>
        <p:spPr>
          <a:xfrm>
            <a:off x="3307596" y="4248684"/>
            <a:ext cx="2118764" cy="2609314"/>
          </a:xfrm>
          <a:prstGeom prst="rect">
            <a:avLst/>
          </a:prstGeom>
        </p:spPr>
      </p:pic>
      <p:sp>
        <p:nvSpPr>
          <p:cNvPr id="7" name="pole tekstowe 6"/>
          <p:cNvSpPr txBox="1"/>
          <p:nvPr/>
        </p:nvSpPr>
        <p:spPr>
          <a:xfrm>
            <a:off x="2450474" y="4306080"/>
            <a:ext cx="357790" cy="461665"/>
          </a:xfrm>
          <a:prstGeom prst="rect">
            <a:avLst/>
          </a:prstGeom>
          <a:solidFill>
            <a:srgbClr val="00B0F0"/>
          </a:solidFill>
        </p:spPr>
        <p:txBody>
          <a:bodyPr wrap="none" rtlCol="0">
            <a:spAutoFit/>
          </a:bodyPr>
          <a:lstStyle/>
          <a:p>
            <a:r>
              <a:rPr lang="pl-PL" sz="2400" b="1" dirty="0" smtClean="0"/>
              <a:t>1</a:t>
            </a:r>
            <a:r>
              <a:rPr lang="pl-PL" dirty="0" smtClean="0"/>
              <a:t>.</a:t>
            </a:r>
            <a:endParaRPr lang="pl-PL" dirty="0"/>
          </a:p>
        </p:txBody>
      </p:sp>
      <p:sp>
        <p:nvSpPr>
          <p:cNvPr id="8" name="pole tekstowe 7"/>
          <p:cNvSpPr txBox="1"/>
          <p:nvPr/>
        </p:nvSpPr>
        <p:spPr>
          <a:xfrm>
            <a:off x="5408906" y="4306080"/>
            <a:ext cx="380232" cy="461665"/>
          </a:xfrm>
          <a:prstGeom prst="rect">
            <a:avLst/>
          </a:prstGeom>
          <a:solidFill>
            <a:srgbClr val="00B0F0"/>
          </a:solidFill>
        </p:spPr>
        <p:txBody>
          <a:bodyPr wrap="none" rtlCol="0">
            <a:spAutoFit/>
          </a:bodyPr>
          <a:lstStyle/>
          <a:p>
            <a:r>
              <a:rPr lang="pl-PL" sz="2400" b="1" dirty="0"/>
              <a:t>2</a:t>
            </a:r>
            <a:r>
              <a:rPr lang="pl-PL" dirty="0" smtClean="0"/>
              <a:t>.</a:t>
            </a:r>
            <a:endParaRPr lang="pl-PL" dirty="0"/>
          </a:p>
        </p:txBody>
      </p:sp>
      <p:sp>
        <p:nvSpPr>
          <p:cNvPr id="9" name="pole tekstowe 8"/>
          <p:cNvSpPr txBox="1"/>
          <p:nvPr/>
        </p:nvSpPr>
        <p:spPr>
          <a:xfrm>
            <a:off x="8486299" y="4306080"/>
            <a:ext cx="380232" cy="461665"/>
          </a:xfrm>
          <a:prstGeom prst="rect">
            <a:avLst/>
          </a:prstGeom>
          <a:solidFill>
            <a:srgbClr val="00B0F0"/>
          </a:solidFill>
        </p:spPr>
        <p:txBody>
          <a:bodyPr wrap="none" rtlCol="0">
            <a:spAutoFit/>
          </a:bodyPr>
          <a:lstStyle/>
          <a:p>
            <a:r>
              <a:rPr lang="pl-PL" sz="2400" b="1" dirty="0"/>
              <a:t>3</a:t>
            </a:r>
            <a:r>
              <a:rPr lang="pl-PL" dirty="0" smtClean="0"/>
              <a:t>.</a:t>
            </a:r>
            <a:endParaRPr lang="pl-PL" dirty="0"/>
          </a:p>
        </p:txBody>
      </p:sp>
      <p:sp>
        <p:nvSpPr>
          <p:cNvPr id="10" name="pole tekstowe 9"/>
          <p:cNvSpPr txBox="1"/>
          <p:nvPr/>
        </p:nvSpPr>
        <p:spPr>
          <a:xfrm>
            <a:off x="11369486" y="4306080"/>
            <a:ext cx="380232" cy="461665"/>
          </a:xfrm>
          <a:prstGeom prst="rect">
            <a:avLst/>
          </a:prstGeom>
          <a:solidFill>
            <a:srgbClr val="00B0F0"/>
          </a:solidFill>
        </p:spPr>
        <p:txBody>
          <a:bodyPr wrap="none" rtlCol="0">
            <a:spAutoFit/>
          </a:bodyPr>
          <a:lstStyle/>
          <a:p>
            <a:r>
              <a:rPr lang="pl-PL" sz="2400" b="1" dirty="0"/>
              <a:t>4</a:t>
            </a:r>
            <a:r>
              <a:rPr lang="pl-PL" dirty="0" smtClean="0"/>
              <a:t>.</a:t>
            </a:r>
            <a:endParaRPr lang="pl-PL" dirty="0"/>
          </a:p>
        </p:txBody>
      </p:sp>
      <p:sp>
        <p:nvSpPr>
          <p:cNvPr id="11" name="pole tekstowe 10"/>
          <p:cNvSpPr txBox="1"/>
          <p:nvPr/>
        </p:nvSpPr>
        <p:spPr>
          <a:xfrm>
            <a:off x="2677698" y="3787019"/>
            <a:ext cx="380232" cy="461665"/>
          </a:xfrm>
          <a:prstGeom prst="rect">
            <a:avLst/>
          </a:prstGeom>
          <a:solidFill>
            <a:srgbClr val="00B0F0"/>
          </a:solidFill>
        </p:spPr>
        <p:txBody>
          <a:bodyPr wrap="none" rtlCol="0">
            <a:spAutoFit/>
          </a:bodyPr>
          <a:lstStyle/>
          <a:p>
            <a:r>
              <a:rPr lang="pl-PL" sz="2400" b="1" dirty="0"/>
              <a:t>3</a:t>
            </a:r>
            <a:r>
              <a:rPr lang="pl-PL" dirty="0" smtClean="0"/>
              <a:t>.</a:t>
            </a:r>
            <a:endParaRPr lang="pl-PL" dirty="0"/>
          </a:p>
        </p:txBody>
      </p:sp>
      <p:sp>
        <p:nvSpPr>
          <p:cNvPr id="12" name="pole tekstowe 11"/>
          <p:cNvSpPr txBox="1"/>
          <p:nvPr/>
        </p:nvSpPr>
        <p:spPr>
          <a:xfrm>
            <a:off x="5433982" y="3736433"/>
            <a:ext cx="357790" cy="461665"/>
          </a:xfrm>
          <a:prstGeom prst="rect">
            <a:avLst/>
          </a:prstGeom>
          <a:solidFill>
            <a:srgbClr val="00B0F0"/>
          </a:solidFill>
        </p:spPr>
        <p:txBody>
          <a:bodyPr wrap="none" rtlCol="0">
            <a:spAutoFit/>
          </a:bodyPr>
          <a:lstStyle/>
          <a:p>
            <a:r>
              <a:rPr lang="pl-PL" sz="2400" b="1" dirty="0" smtClean="0"/>
              <a:t>1</a:t>
            </a:r>
            <a:r>
              <a:rPr lang="pl-PL" dirty="0" smtClean="0"/>
              <a:t>.</a:t>
            </a:r>
            <a:endParaRPr lang="pl-PL" dirty="0"/>
          </a:p>
        </p:txBody>
      </p:sp>
      <p:sp>
        <p:nvSpPr>
          <p:cNvPr id="13" name="pole tekstowe 12"/>
          <p:cNvSpPr txBox="1"/>
          <p:nvPr/>
        </p:nvSpPr>
        <p:spPr>
          <a:xfrm>
            <a:off x="8486299" y="3736433"/>
            <a:ext cx="380232" cy="461665"/>
          </a:xfrm>
          <a:prstGeom prst="rect">
            <a:avLst/>
          </a:prstGeom>
          <a:solidFill>
            <a:srgbClr val="00B0F0"/>
          </a:solidFill>
        </p:spPr>
        <p:txBody>
          <a:bodyPr wrap="none" rtlCol="0">
            <a:spAutoFit/>
          </a:bodyPr>
          <a:lstStyle/>
          <a:p>
            <a:r>
              <a:rPr lang="pl-PL" sz="2400" b="1" dirty="0"/>
              <a:t>4</a:t>
            </a:r>
            <a:r>
              <a:rPr lang="pl-PL" dirty="0" smtClean="0"/>
              <a:t>.</a:t>
            </a:r>
            <a:endParaRPr lang="pl-PL" dirty="0"/>
          </a:p>
        </p:txBody>
      </p:sp>
      <p:sp>
        <p:nvSpPr>
          <p:cNvPr id="14" name="pole tekstowe 13"/>
          <p:cNvSpPr txBox="1"/>
          <p:nvPr/>
        </p:nvSpPr>
        <p:spPr>
          <a:xfrm>
            <a:off x="11315115" y="3714696"/>
            <a:ext cx="380232" cy="461665"/>
          </a:xfrm>
          <a:prstGeom prst="rect">
            <a:avLst/>
          </a:prstGeom>
          <a:solidFill>
            <a:srgbClr val="00B0F0"/>
          </a:solidFill>
        </p:spPr>
        <p:txBody>
          <a:bodyPr wrap="none" rtlCol="0">
            <a:spAutoFit/>
          </a:bodyPr>
          <a:lstStyle/>
          <a:p>
            <a:r>
              <a:rPr lang="pl-PL" sz="2400" b="1" dirty="0"/>
              <a:t>2</a:t>
            </a:r>
            <a:r>
              <a:rPr lang="pl-PL" dirty="0" smtClean="0"/>
              <a:t>.</a:t>
            </a:r>
            <a:endParaRPr lang="pl-PL" dirty="0"/>
          </a:p>
        </p:txBody>
      </p:sp>
      <p:sp>
        <p:nvSpPr>
          <p:cNvPr id="16" name="pole tekstowe 15"/>
          <p:cNvSpPr txBox="1"/>
          <p:nvPr/>
        </p:nvSpPr>
        <p:spPr>
          <a:xfrm>
            <a:off x="10563146" y="125945"/>
            <a:ext cx="1503938" cy="646331"/>
          </a:xfrm>
          <a:prstGeom prst="rect">
            <a:avLst/>
          </a:prstGeom>
          <a:solidFill>
            <a:srgbClr val="FFC000"/>
          </a:solidFill>
          <a:ln>
            <a:solidFill>
              <a:schemeClr val="tx1"/>
            </a:solidFill>
          </a:ln>
        </p:spPr>
        <p:txBody>
          <a:bodyPr wrap="none" rtlCol="0">
            <a:spAutoFit/>
          </a:bodyPr>
          <a:lstStyle/>
          <a:p>
            <a:r>
              <a:rPr lang="pl-PL" dirty="0" smtClean="0"/>
              <a:t>KLUCZ </a:t>
            </a:r>
          </a:p>
          <a:p>
            <a:r>
              <a:rPr lang="pl-PL" dirty="0" smtClean="0"/>
              <a:t>GRAFICZNY</a:t>
            </a:r>
            <a:endParaRPr lang="pl-PL" dirty="0"/>
          </a:p>
        </p:txBody>
      </p:sp>
    </p:spTree>
    <p:extLst>
      <p:ext uri="{BB962C8B-B14F-4D97-AF65-F5344CB8AC3E}">
        <p14:creationId xmlns:p14="http://schemas.microsoft.com/office/powerpoint/2010/main" val="2416502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E6E6E6"/>
        </a:solidFill>
        <a:effectLst/>
      </p:bgPr>
    </p:bg>
    <p:spTree>
      <p:nvGrpSpPr>
        <p:cNvPr id="1" name=""/>
        <p:cNvGrpSpPr/>
        <p:nvPr/>
      </p:nvGrpSpPr>
      <p:grpSpPr>
        <a:xfrm>
          <a:off x="0" y="0"/>
          <a:ext cx="0" cy="0"/>
          <a:chOff x="0" y="0"/>
          <a:chExt cx="0" cy="0"/>
        </a:xfrm>
      </p:grpSpPr>
      <p:pic>
        <p:nvPicPr>
          <p:cNvPr id="1026" name="Picture 2" descr="Ilustracja przedstawia dwa stawonogi o podobnych sylwetkach widziane z góry. Rysunki ułożone obok siebie. Po lewej sunik. Po prawej pająk. Budowa sunika: słabo wyodrębniona głowa, tułów i podłużny wrzecionowaty odwłok. Na głowie dwa długie czułki. Po obu stronach odwłoka trzy pary odnóży. Odnóża bardzo długie, członowane. Budowa pająka: głowotułów bez czułek, zaokrąglony odwłok. Po obu stronach ciała cztery pary odnóży."/>
          <p:cNvPicPr>
            <a:picLocks noChangeAspect="1" noChangeArrowheads="1"/>
          </p:cNvPicPr>
          <p:nvPr/>
        </p:nvPicPr>
        <p:blipFill rotWithShape="1">
          <a:blip r:embed="rId2">
            <a:extLst>
              <a:ext uri="{28A0092B-C50C-407E-A947-70E740481C1C}">
                <a14:useLocalDpi xmlns:a14="http://schemas.microsoft.com/office/drawing/2010/main" val="0"/>
              </a:ext>
            </a:extLst>
          </a:blip>
          <a:srcRect b="11656"/>
          <a:stretch/>
        </p:blipFill>
        <p:spPr bwMode="auto">
          <a:xfrm>
            <a:off x="1428009" y="1833752"/>
            <a:ext cx="8444412" cy="4079756"/>
          </a:xfrm>
          <a:prstGeom prst="rect">
            <a:avLst/>
          </a:prstGeom>
          <a:noFill/>
          <a:extLst>
            <a:ext uri="{909E8E84-426E-40DD-AFC4-6F175D3DCCD1}">
              <a14:hiddenFill xmlns:a14="http://schemas.microsoft.com/office/drawing/2010/main">
                <a:solidFill>
                  <a:srgbClr val="FFFFFF"/>
                </a:solidFill>
              </a14:hiddenFill>
            </a:ext>
          </a:extLst>
        </p:spPr>
      </p:pic>
      <p:sp>
        <p:nvSpPr>
          <p:cNvPr id="2" name="pole tekstowe 1"/>
          <p:cNvSpPr txBox="1"/>
          <p:nvPr/>
        </p:nvSpPr>
        <p:spPr>
          <a:xfrm>
            <a:off x="108488" y="185979"/>
            <a:ext cx="7175619" cy="461665"/>
          </a:xfrm>
          <a:prstGeom prst="rect">
            <a:avLst/>
          </a:prstGeom>
          <a:noFill/>
          <a:ln>
            <a:solidFill>
              <a:schemeClr val="tx1">
                <a:lumMod val="95000"/>
                <a:lumOff val="5000"/>
              </a:schemeClr>
            </a:solidFill>
          </a:ln>
        </p:spPr>
        <p:txBody>
          <a:bodyPr wrap="none" rtlCol="0">
            <a:spAutoFit/>
          </a:bodyPr>
          <a:lstStyle/>
          <a:p>
            <a:r>
              <a:rPr lang="pl-PL" sz="2400" dirty="0" smtClean="0"/>
              <a:t>Jak myślisz, czy organizmy te należą do jednego królestwa?</a:t>
            </a:r>
            <a:endParaRPr lang="pl-PL" sz="2400" dirty="0"/>
          </a:p>
        </p:txBody>
      </p:sp>
      <p:sp>
        <p:nvSpPr>
          <p:cNvPr id="4" name="pole tekstowe 3"/>
          <p:cNvSpPr txBox="1"/>
          <p:nvPr/>
        </p:nvSpPr>
        <p:spPr>
          <a:xfrm>
            <a:off x="7361695" y="185978"/>
            <a:ext cx="4587534" cy="461665"/>
          </a:xfrm>
          <a:prstGeom prst="rect">
            <a:avLst/>
          </a:prstGeom>
          <a:noFill/>
          <a:ln>
            <a:solidFill>
              <a:schemeClr val="tx1">
                <a:lumMod val="95000"/>
                <a:lumOff val="5000"/>
              </a:schemeClr>
            </a:solidFill>
          </a:ln>
        </p:spPr>
        <p:txBody>
          <a:bodyPr wrap="square" rtlCol="0">
            <a:spAutoFit/>
          </a:bodyPr>
          <a:lstStyle/>
          <a:p>
            <a:pPr algn="ctr"/>
            <a:r>
              <a:rPr lang="pl-PL" sz="2400" dirty="0" smtClean="0"/>
              <a:t>TAK, „ZWIERZETA”</a:t>
            </a:r>
            <a:endParaRPr lang="pl-PL" sz="2400" dirty="0"/>
          </a:p>
        </p:txBody>
      </p:sp>
      <p:sp>
        <p:nvSpPr>
          <p:cNvPr id="5" name="pole tekstowe 4"/>
          <p:cNvSpPr txBox="1"/>
          <p:nvPr/>
        </p:nvSpPr>
        <p:spPr>
          <a:xfrm>
            <a:off x="103667" y="756939"/>
            <a:ext cx="7180440" cy="461665"/>
          </a:xfrm>
          <a:prstGeom prst="rect">
            <a:avLst/>
          </a:prstGeom>
          <a:noFill/>
          <a:ln>
            <a:solidFill>
              <a:schemeClr val="tx1">
                <a:lumMod val="95000"/>
                <a:lumOff val="5000"/>
              </a:schemeClr>
            </a:solidFill>
          </a:ln>
        </p:spPr>
        <p:txBody>
          <a:bodyPr wrap="square" rtlCol="0">
            <a:spAutoFit/>
          </a:bodyPr>
          <a:lstStyle/>
          <a:p>
            <a:r>
              <a:rPr lang="pl-PL" sz="2400" dirty="0" smtClean="0"/>
              <a:t>Czy zwierzęta te należą do tej samej gromady?</a:t>
            </a:r>
            <a:endParaRPr lang="pl-PL" sz="2400" dirty="0"/>
          </a:p>
        </p:txBody>
      </p:sp>
      <p:sp>
        <p:nvSpPr>
          <p:cNvPr id="6" name="pole tekstowe 5"/>
          <p:cNvSpPr txBox="1"/>
          <p:nvPr/>
        </p:nvSpPr>
        <p:spPr>
          <a:xfrm>
            <a:off x="2696669" y="5331694"/>
            <a:ext cx="2665744" cy="461665"/>
          </a:xfrm>
          <a:prstGeom prst="rect">
            <a:avLst/>
          </a:prstGeom>
          <a:noFill/>
          <a:ln>
            <a:solidFill>
              <a:schemeClr val="tx1">
                <a:lumMod val="95000"/>
                <a:lumOff val="5000"/>
              </a:schemeClr>
            </a:solidFill>
          </a:ln>
        </p:spPr>
        <p:txBody>
          <a:bodyPr wrap="square" rtlCol="0">
            <a:spAutoFit/>
          </a:bodyPr>
          <a:lstStyle/>
          <a:p>
            <a:pPr algn="ctr"/>
            <a:r>
              <a:rPr lang="pl-PL" sz="2400" dirty="0" err="1" smtClean="0"/>
              <a:t>sunik</a:t>
            </a:r>
            <a:endParaRPr lang="pl-PL" sz="2400" dirty="0"/>
          </a:p>
        </p:txBody>
      </p:sp>
      <p:sp>
        <p:nvSpPr>
          <p:cNvPr id="7" name="pole tekstowe 6"/>
          <p:cNvSpPr txBox="1"/>
          <p:nvPr/>
        </p:nvSpPr>
        <p:spPr>
          <a:xfrm>
            <a:off x="6686755" y="5359130"/>
            <a:ext cx="3117362" cy="461665"/>
          </a:xfrm>
          <a:prstGeom prst="rect">
            <a:avLst/>
          </a:prstGeom>
          <a:noFill/>
          <a:ln>
            <a:solidFill>
              <a:schemeClr val="tx1">
                <a:lumMod val="95000"/>
                <a:lumOff val="5000"/>
              </a:schemeClr>
            </a:solidFill>
          </a:ln>
        </p:spPr>
        <p:txBody>
          <a:bodyPr wrap="square" rtlCol="0">
            <a:spAutoFit/>
          </a:bodyPr>
          <a:lstStyle/>
          <a:p>
            <a:pPr algn="ctr"/>
            <a:r>
              <a:rPr lang="pl-PL" sz="2400" dirty="0" smtClean="0"/>
              <a:t>pająk</a:t>
            </a:r>
            <a:endParaRPr lang="pl-PL" sz="2400" dirty="0"/>
          </a:p>
        </p:txBody>
      </p:sp>
      <p:sp>
        <p:nvSpPr>
          <p:cNvPr id="3" name="Prostokąt 2"/>
          <p:cNvSpPr/>
          <p:nvPr/>
        </p:nvSpPr>
        <p:spPr>
          <a:xfrm>
            <a:off x="2572684" y="5863703"/>
            <a:ext cx="2665744" cy="830997"/>
          </a:xfrm>
          <a:prstGeom prst="rect">
            <a:avLst/>
          </a:prstGeom>
        </p:spPr>
        <p:txBody>
          <a:bodyPr wrap="square">
            <a:spAutoFit/>
          </a:bodyPr>
          <a:lstStyle/>
          <a:p>
            <a:pPr algn="ctr"/>
            <a:r>
              <a:rPr lang="pl-PL" sz="1600" dirty="0" smtClean="0">
                <a:solidFill>
                  <a:srgbClr val="1B1B1B"/>
                </a:solidFill>
                <a:latin typeface="+mj-lt"/>
              </a:rPr>
              <a:t>Zwierzęta wodne </a:t>
            </a:r>
            <a:r>
              <a:rPr lang="pl-PL" sz="1600" dirty="0">
                <a:solidFill>
                  <a:srgbClr val="1B1B1B"/>
                </a:solidFill>
                <a:latin typeface="+mj-lt"/>
              </a:rPr>
              <a:t>o długich odnóżach</a:t>
            </a:r>
            <a:r>
              <a:rPr lang="pl-PL" sz="1600" dirty="0" smtClean="0">
                <a:solidFill>
                  <a:srgbClr val="1B1B1B"/>
                </a:solidFill>
                <a:latin typeface="+mj-lt"/>
              </a:rPr>
              <a:t>, </a:t>
            </a:r>
            <a:r>
              <a:rPr lang="pl-PL" sz="1600" dirty="0">
                <a:solidFill>
                  <a:srgbClr val="1B1B1B"/>
                </a:solidFill>
                <a:latin typeface="+mj-lt"/>
              </a:rPr>
              <a:t>skrzydła są złożone i na ogół niewidoczne</a:t>
            </a:r>
            <a:endParaRPr lang="pl-PL" sz="1600" dirty="0">
              <a:latin typeface="+mj-lt"/>
            </a:endParaRPr>
          </a:p>
        </p:txBody>
      </p:sp>
      <p:sp>
        <p:nvSpPr>
          <p:cNvPr id="8" name="Prostokąt 7"/>
          <p:cNvSpPr/>
          <p:nvPr/>
        </p:nvSpPr>
        <p:spPr>
          <a:xfrm>
            <a:off x="6540320" y="5913508"/>
            <a:ext cx="3272344" cy="830997"/>
          </a:xfrm>
          <a:prstGeom prst="rect">
            <a:avLst/>
          </a:prstGeom>
        </p:spPr>
        <p:txBody>
          <a:bodyPr wrap="square">
            <a:spAutoFit/>
          </a:bodyPr>
          <a:lstStyle/>
          <a:p>
            <a:pPr algn="ctr"/>
            <a:r>
              <a:rPr lang="pl-PL" sz="1600" dirty="0">
                <a:solidFill>
                  <a:srgbClr val="202122"/>
                </a:solidFill>
              </a:rPr>
              <a:t>Z</a:t>
            </a:r>
            <a:r>
              <a:rPr lang="pl-PL" sz="1600" dirty="0" smtClean="0">
                <a:solidFill>
                  <a:srgbClr val="202122"/>
                </a:solidFill>
              </a:rPr>
              <a:t>wierzęta </a:t>
            </a:r>
            <a:r>
              <a:rPr lang="pl-PL" sz="1600" dirty="0">
                <a:solidFill>
                  <a:srgbClr val="202122"/>
                </a:solidFill>
              </a:rPr>
              <a:t>głównie </a:t>
            </a:r>
            <a:r>
              <a:rPr lang="pl-PL" sz="1600" dirty="0" smtClean="0">
                <a:solidFill>
                  <a:srgbClr val="202122"/>
                </a:solidFill>
              </a:rPr>
              <a:t>lądowe. W zależności od gatunku różne rozmiary ciała i rozpiętość odnóży. </a:t>
            </a:r>
            <a:endParaRPr lang="pl-PL" sz="1600" dirty="0"/>
          </a:p>
        </p:txBody>
      </p:sp>
      <p:sp>
        <p:nvSpPr>
          <p:cNvPr id="10" name="pole tekstowe 9"/>
          <p:cNvSpPr txBox="1"/>
          <p:nvPr/>
        </p:nvSpPr>
        <p:spPr>
          <a:xfrm>
            <a:off x="7361695" y="766087"/>
            <a:ext cx="4587534" cy="461665"/>
          </a:xfrm>
          <a:prstGeom prst="rect">
            <a:avLst/>
          </a:prstGeom>
          <a:noFill/>
          <a:ln>
            <a:solidFill>
              <a:schemeClr val="tx1">
                <a:lumMod val="95000"/>
                <a:lumOff val="5000"/>
              </a:schemeClr>
            </a:solidFill>
          </a:ln>
        </p:spPr>
        <p:txBody>
          <a:bodyPr wrap="square" rtlCol="0">
            <a:spAutoFit/>
          </a:bodyPr>
          <a:lstStyle/>
          <a:p>
            <a:pPr algn="ctr"/>
            <a:r>
              <a:rPr lang="pl-PL" sz="2400" dirty="0" smtClean="0"/>
              <a:t>NIE</a:t>
            </a:r>
            <a:endParaRPr lang="pl-PL" sz="2400" dirty="0"/>
          </a:p>
        </p:txBody>
      </p:sp>
      <p:sp>
        <p:nvSpPr>
          <p:cNvPr id="11" name="pole tekstowe 10"/>
          <p:cNvSpPr txBox="1"/>
          <p:nvPr/>
        </p:nvSpPr>
        <p:spPr>
          <a:xfrm>
            <a:off x="103667" y="1305857"/>
            <a:ext cx="7180440" cy="830997"/>
          </a:xfrm>
          <a:prstGeom prst="rect">
            <a:avLst/>
          </a:prstGeom>
          <a:noFill/>
          <a:ln>
            <a:solidFill>
              <a:schemeClr val="tx1">
                <a:lumMod val="95000"/>
                <a:lumOff val="5000"/>
              </a:schemeClr>
            </a:solidFill>
          </a:ln>
        </p:spPr>
        <p:txBody>
          <a:bodyPr wrap="square" rtlCol="0">
            <a:spAutoFit/>
          </a:bodyPr>
          <a:lstStyle/>
          <a:p>
            <a:r>
              <a:rPr lang="pl-PL" sz="2400" dirty="0" smtClean="0"/>
              <a:t>Jaka cecha budowy zewnętrznej tych zwierząt pozwala nam zakwalifikować je do gromad?</a:t>
            </a:r>
            <a:endParaRPr lang="pl-PL" sz="2400" dirty="0"/>
          </a:p>
        </p:txBody>
      </p:sp>
      <p:sp>
        <p:nvSpPr>
          <p:cNvPr id="12" name="pole tekstowe 11"/>
          <p:cNvSpPr txBox="1"/>
          <p:nvPr/>
        </p:nvSpPr>
        <p:spPr>
          <a:xfrm>
            <a:off x="7361695" y="1490522"/>
            <a:ext cx="4587534" cy="461665"/>
          </a:xfrm>
          <a:prstGeom prst="rect">
            <a:avLst/>
          </a:prstGeom>
          <a:noFill/>
          <a:ln>
            <a:solidFill>
              <a:schemeClr val="tx1">
                <a:lumMod val="95000"/>
                <a:lumOff val="5000"/>
              </a:schemeClr>
            </a:solidFill>
          </a:ln>
        </p:spPr>
        <p:txBody>
          <a:bodyPr wrap="square" rtlCol="0">
            <a:spAutoFit/>
          </a:bodyPr>
          <a:lstStyle/>
          <a:p>
            <a:pPr algn="ctr"/>
            <a:r>
              <a:rPr lang="pl-PL" sz="2400" dirty="0"/>
              <a:t>b</a:t>
            </a:r>
            <a:r>
              <a:rPr lang="pl-PL" sz="2400" dirty="0" smtClean="0"/>
              <a:t>udowa odnóży </a:t>
            </a:r>
            <a:endParaRPr lang="pl-PL" sz="2400" dirty="0"/>
          </a:p>
        </p:txBody>
      </p:sp>
      <p:sp>
        <p:nvSpPr>
          <p:cNvPr id="13" name="pole tekstowe 12"/>
          <p:cNvSpPr txBox="1"/>
          <p:nvPr/>
        </p:nvSpPr>
        <p:spPr>
          <a:xfrm>
            <a:off x="126117" y="2633220"/>
            <a:ext cx="2880554" cy="461665"/>
          </a:xfrm>
          <a:prstGeom prst="rect">
            <a:avLst/>
          </a:prstGeom>
          <a:noFill/>
          <a:ln>
            <a:solidFill>
              <a:schemeClr val="tx1">
                <a:lumMod val="95000"/>
                <a:lumOff val="5000"/>
              </a:schemeClr>
            </a:solidFill>
          </a:ln>
        </p:spPr>
        <p:txBody>
          <a:bodyPr wrap="square" rtlCol="0">
            <a:spAutoFit/>
          </a:bodyPr>
          <a:lstStyle/>
          <a:p>
            <a:pPr algn="ctr"/>
            <a:r>
              <a:rPr lang="pl-PL" sz="2400" dirty="0" smtClean="0"/>
              <a:t>GROMADA:</a:t>
            </a:r>
            <a:endParaRPr lang="pl-PL" sz="2400" dirty="0"/>
          </a:p>
        </p:txBody>
      </p:sp>
      <p:sp>
        <p:nvSpPr>
          <p:cNvPr id="14" name="pole tekstowe 13"/>
          <p:cNvSpPr txBox="1"/>
          <p:nvPr/>
        </p:nvSpPr>
        <p:spPr>
          <a:xfrm>
            <a:off x="9091125" y="2746747"/>
            <a:ext cx="2880554" cy="461665"/>
          </a:xfrm>
          <a:prstGeom prst="rect">
            <a:avLst/>
          </a:prstGeom>
          <a:noFill/>
          <a:ln>
            <a:solidFill>
              <a:schemeClr val="tx1">
                <a:lumMod val="95000"/>
                <a:lumOff val="5000"/>
              </a:schemeClr>
            </a:solidFill>
          </a:ln>
        </p:spPr>
        <p:txBody>
          <a:bodyPr wrap="square" rtlCol="0">
            <a:spAutoFit/>
          </a:bodyPr>
          <a:lstStyle/>
          <a:p>
            <a:pPr algn="ctr"/>
            <a:r>
              <a:rPr lang="pl-PL" sz="2400" dirty="0" smtClean="0"/>
              <a:t>GROMADA:</a:t>
            </a:r>
            <a:endParaRPr lang="pl-PL" sz="2400" dirty="0"/>
          </a:p>
        </p:txBody>
      </p:sp>
      <p:sp>
        <p:nvSpPr>
          <p:cNvPr id="15" name="pole tekstowe 14"/>
          <p:cNvSpPr txBox="1"/>
          <p:nvPr/>
        </p:nvSpPr>
        <p:spPr>
          <a:xfrm>
            <a:off x="126117" y="3207282"/>
            <a:ext cx="2880554" cy="461665"/>
          </a:xfrm>
          <a:prstGeom prst="rect">
            <a:avLst/>
          </a:prstGeom>
          <a:noFill/>
          <a:ln>
            <a:solidFill>
              <a:schemeClr val="tx1">
                <a:lumMod val="95000"/>
                <a:lumOff val="5000"/>
              </a:schemeClr>
            </a:solidFill>
          </a:ln>
        </p:spPr>
        <p:txBody>
          <a:bodyPr wrap="square" rtlCol="0">
            <a:spAutoFit/>
          </a:bodyPr>
          <a:lstStyle/>
          <a:p>
            <a:pPr algn="ctr"/>
            <a:r>
              <a:rPr lang="pl-PL" sz="2400" dirty="0" smtClean="0"/>
              <a:t>owady</a:t>
            </a:r>
            <a:endParaRPr lang="pl-PL" sz="2400" dirty="0"/>
          </a:p>
        </p:txBody>
      </p:sp>
      <p:sp>
        <p:nvSpPr>
          <p:cNvPr id="16" name="pole tekstowe 15"/>
          <p:cNvSpPr txBox="1"/>
          <p:nvPr/>
        </p:nvSpPr>
        <p:spPr>
          <a:xfrm>
            <a:off x="9091125" y="3330212"/>
            <a:ext cx="2880554" cy="461665"/>
          </a:xfrm>
          <a:prstGeom prst="rect">
            <a:avLst/>
          </a:prstGeom>
          <a:noFill/>
          <a:ln>
            <a:solidFill>
              <a:schemeClr val="tx1">
                <a:lumMod val="95000"/>
                <a:lumOff val="5000"/>
              </a:schemeClr>
            </a:solidFill>
          </a:ln>
        </p:spPr>
        <p:txBody>
          <a:bodyPr wrap="square" rtlCol="0">
            <a:spAutoFit/>
          </a:bodyPr>
          <a:lstStyle/>
          <a:p>
            <a:pPr algn="ctr"/>
            <a:r>
              <a:rPr lang="pl-PL" sz="2400" dirty="0" smtClean="0"/>
              <a:t>pajęczaki</a:t>
            </a:r>
            <a:endParaRPr lang="pl-PL" sz="2400" dirty="0"/>
          </a:p>
        </p:txBody>
      </p:sp>
      <p:sp>
        <p:nvSpPr>
          <p:cNvPr id="9" name="Prostokąt 8"/>
          <p:cNvSpPr/>
          <p:nvPr/>
        </p:nvSpPr>
        <p:spPr>
          <a:xfrm>
            <a:off x="9567564" y="6636783"/>
            <a:ext cx="2624436" cy="215444"/>
          </a:xfrm>
          <a:prstGeom prst="rect">
            <a:avLst/>
          </a:prstGeom>
        </p:spPr>
        <p:txBody>
          <a:bodyPr wrap="none">
            <a:spAutoFit/>
          </a:bodyPr>
          <a:lstStyle/>
          <a:p>
            <a:r>
              <a:rPr lang="pl-PL" sz="800" dirty="0">
                <a:solidFill>
                  <a:srgbClr val="4E4E4E"/>
                </a:solidFill>
                <a:latin typeface="Lato"/>
              </a:rPr>
              <a:t>Źródło: Aleksandra Ryczkowska, licencja: CC BY 3.0.</a:t>
            </a:r>
            <a:endParaRPr lang="pl-PL" sz="800" dirty="0"/>
          </a:p>
        </p:txBody>
      </p:sp>
    </p:spTree>
    <p:extLst>
      <p:ext uri="{BB962C8B-B14F-4D97-AF65-F5344CB8AC3E}">
        <p14:creationId xmlns:p14="http://schemas.microsoft.com/office/powerpoint/2010/main" val="2380489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ppt_x"/>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ppt_x"/>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fill="hold"/>
                                        <p:tgtEl>
                                          <p:spTgt spid="16"/>
                                        </p:tgtEl>
                                        <p:attrNameLst>
                                          <p:attrName>ppt_x</p:attrName>
                                        </p:attrNameLst>
                                      </p:cBhvr>
                                      <p:tavLst>
                                        <p:tav tm="0">
                                          <p:val>
                                            <p:strVal val="#ppt_x"/>
                                          </p:val>
                                        </p:tav>
                                        <p:tav tm="100000">
                                          <p:val>
                                            <p:strVal val="#ppt_x"/>
                                          </p:val>
                                        </p:tav>
                                      </p:tavLst>
                                    </p:anim>
                                    <p:anim calcmode="lin" valueType="num">
                                      <p:cBhvr additive="base">
                                        <p:cTn id="64" dur="500" fill="hold"/>
                                        <p:tgtEl>
                                          <p:spTgt spid="1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additive="base">
                                        <p:cTn id="67" dur="500" fill="hold"/>
                                        <p:tgtEl>
                                          <p:spTgt spid="14"/>
                                        </p:tgtEl>
                                        <p:attrNameLst>
                                          <p:attrName>ppt_x</p:attrName>
                                        </p:attrNameLst>
                                      </p:cBhvr>
                                      <p:tavLst>
                                        <p:tav tm="0">
                                          <p:val>
                                            <p:strVal val="#ppt_x"/>
                                          </p:val>
                                        </p:tav>
                                        <p:tav tm="100000">
                                          <p:val>
                                            <p:strVal val="#ppt_x"/>
                                          </p:val>
                                        </p:tav>
                                      </p:tavLst>
                                    </p:anim>
                                    <p:anim calcmode="lin" valueType="num">
                                      <p:cBhvr additive="base">
                                        <p:cTn id="6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3" grpId="0"/>
      <p:bldP spid="8" grpId="0"/>
      <p:bldP spid="10" grpId="0" animBg="1"/>
      <p:bldP spid="11" grpId="0" animBg="1"/>
      <p:bldP spid="12" grpId="0" animBg="1"/>
      <p:bldP spid="13" grpId="0" animBg="1"/>
      <p:bldP spid="14" grpId="0" animBg="1"/>
      <p:bldP spid="15" grpId="0" animBg="1"/>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2" cstate="print">
            <a:extLst>
              <a:ext uri="{28A0092B-C50C-407E-A947-70E740481C1C}">
                <a14:useLocalDpi xmlns:a14="http://schemas.microsoft.com/office/drawing/2010/main" val="0"/>
              </a:ext>
            </a:extLst>
          </a:blip>
          <a:srcRect t="1126" b="8544"/>
          <a:stretch/>
        </p:blipFill>
        <p:spPr>
          <a:xfrm>
            <a:off x="639650" y="0"/>
            <a:ext cx="10797904" cy="6858000"/>
          </a:xfrm>
          <a:prstGeom prst="rect">
            <a:avLst/>
          </a:prstGeom>
        </p:spPr>
      </p:pic>
    </p:spTree>
    <p:extLst>
      <p:ext uri="{BB962C8B-B14F-4D97-AF65-F5344CB8AC3E}">
        <p14:creationId xmlns:p14="http://schemas.microsoft.com/office/powerpoint/2010/main" val="25674966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pole tekstowe 1"/>
          <p:cNvSpPr txBox="1"/>
          <p:nvPr/>
        </p:nvSpPr>
        <p:spPr>
          <a:xfrm>
            <a:off x="137492" y="164083"/>
            <a:ext cx="11788509" cy="954107"/>
          </a:xfrm>
          <a:prstGeom prst="rect">
            <a:avLst/>
          </a:prstGeom>
          <a:solidFill>
            <a:schemeClr val="bg2"/>
          </a:solidFill>
          <a:ln w="38100">
            <a:solidFill>
              <a:schemeClr val="tx1"/>
            </a:solidFill>
          </a:ln>
        </p:spPr>
        <p:txBody>
          <a:bodyPr wrap="square" rtlCol="0">
            <a:spAutoFit/>
          </a:bodyPr>
          <a:lstStyle/>
          <a:p>
            <a:r>
              <a:rPr lang="pl-PL" sz="3600" dirty="0" smtClean="0">
                <a:latin typeface="Garamond" panose="02020404030301010803" pitchFamily="18" charset="0"/>
              </a:rPr>
              <a:t>Sprawdź się….</a:t>
            </a:r>
          </a:p>
          <a:p>
            <a:r>
              <a:rPr lang="pl-PL" sz="2000" dirty="0" smtClean="0">
                <a:latin typeface="Garamond" panose="02020404030301010803" pitchFamily="18" charset="0"/>
              </a:rPr>
              <a:t>Oceń, czy podane zdanie jest prawdziwe czy fałszywe wstawiają P jeśli to prawda lub F jeśli to fałsz.</a:t>
            </a:r>
            <a:endParaRPr lang="pl-PL" sz="2000" dirty="0">
              <a:latin typeface="Garamond" panose="02020404030301010803" pitchFamily="18" charset="0"/>
            </a:endParaRPr>
          </a:p>
        </p:txBody>
      </p:sp>
      <p:graphicFrame>
        <p:nvGraphicFramePr>
          <p:cNvPr id="4" name="Tabela 3"/>
          <p:cNvGraphicFramePr>
            <a:graphicFrameLocks noGrp="1"/>
          </p:cNvGraphicFramePr>
          <p:nvPr>
            <p:extLst>
              <p:ext uri="{D42A27DB-BD31-4B8C-83A1-F6EECF244321}">
                <p14:modId xmlns:p14="http://schemas.microsoft.com/office/powerpoint/2010/main" val="40651321"/>
              </p:ext>
            </p:extLst>
          </p:nvPr>
        </p:nvGraphicFramePr>
        <p:xfrm>
          <a:off x="137492" y="1417178"/>
          <a:ext cx="11788509" cy="4045602"/>
        </p:xfrm>
        <a:graphic>
          <a:graphicData uri="http://schemas.openxmlformats.org/drawingml/2006/table">
            <a:tbl>
              <a:tblPr firstRow="1" bandRow="1">
                <a:tableStyleId>{5C22544A-7EE6-4342-B048-85BDC9FD1C3A}</a:tableStyleId>
              </a:tblPr>
              <a:tblGrid>
                <a:gridCol w="499928">
                  <a:extLst>
                    <a:ext uri="{9D8B030D-6E8A-4147-A177-3AD203B41FA5}">
                      <a16:colId xmlns:a16="http://schemas.microsoft.com/office/drawing/2014/main" val="20000"/>
                    </a:ext>
                  </a:extLst>
                </a:gridCol>
                <a:gridCol w="10616339">
                  <a:extLst>
                    <a:ext uri="{9D8B030D-6E8A-4147-A177-3AD203B41FA5}">
                      <a16:colId xmlns:a16="http://schemas.microsoft.com/office/drawing/2014/main" val="20001"/>
                    </a:ext>
                  </a:extLst>
                </a:gridCol>
                <a:gridCol w="672242">
                  <a:extLst>
                    <a:ext uri="{9D8B030D-6E8A-4147-A177-3AD203B41FA5}">
                      <a16:colId xmlns:a16="http://schemas.microsoft.com/office/drawing/2014/main" val="20002"/>
                    </a:ext>
                  </a:extLst>
                </a:gridCol>
              </a:tblGrid>
              <a:tr h="479442">
                <a:tc>
                  <a:txBody>
                    <a:bodyPr/>
                    <a:lstStyle/>
                    <a:p>
                      <a:r>
                        <a:rPr lang="pl-PL" sz="2400" dirty="0" smtClean="0">
                          <a:solidFill>
                            <a:schemeClr val="tx1"/>
                          </a:solidFill>
                        </a:rPr>
                        <a:t>1. </a:t>
                      </a:r>
                      <a:endParaRPr lang="pl-PL" sz="2400" dirty="0">
                        <a:solidFill>
                          <a:schemeClr val="tx1"/>
                        </a:solidFill>
                      </a:endParaRPr>
                    </a:p>
                  </a:txBody>
                  <a:tcPr>
                    <a:solidFill>
                      <a:schemeClr val="bg1">
                        <a:lumMod val="95000"/>
                      </a:schemeClr>
                    </a:solidFill>
                  </a:tcPr>
                </a:tc>
                <a:tc>
                  <a:txBody>
                    <a:bodyPr/>
                    <a:lstStyle/>
                    <a:p>
                      <a:r>
                        <a:rPr lang="pl-PL" sz="2400" b="0" dirty="0" smtClean="0">
                          <a:solidFill>
                            <a:schemeClr val="tx1"/>
                          </a:solidFill>
                          <a:latin typeface="Garamond" panose="02020404030301010803" pitchFamily="18" charset="0"/>
                        </a:rPr>
                        <a:t>Systematyka zajmuje się klasyfikowaniem,</a:t>
                      </a:r>
                      <a:r>
                        <a:rPr lang="pl-PL" sz="2400" b="0" baseline="0" dirty="0" smtClean="0">
                          <a:solidFill>
                            <a:schemeClr val="tx1"/>
                          </a:solidFill>
                          <a:latin typeface="Garamond" panose="02020404030301010803" pitchFamily="18" charset="0"/>
                        </a:rPr>
                        <a:t> opisywaniem i nazewnictwem organizmów.</a:t>
                      </a:r>
                      <a:endParaRPr lang="pl-PL" sz="2400" b="0" dirty="0">
                        <a:solidFill>
                          <a:schemeClr val="tx1"/>
                        </a:solidFill>
                        <a:latin typeface="Garamond" panose="02020404030301010803" pitchFamily="18" charset="0"/>
                      </a:endParaRPr>
                    </a:p>
                  </a:txBody>
                  <a:tcPr>
                    <a:solidFill>
                      <a:schemeClr val="bg1">
                        <a:lumMod val="95000"/>
                      </a:schemeClr>
                    </a:solidFill>
                  </a:tcPr>
                </a:tc>
                <a:tc>
                  <a:txBody>
                    <a:bodyPr/>
                    <a:lstStyle/>
                    <a:p>
                      <a:endParaRPr lang="pl-PL" sz="2400" dirty="0">
                        <a:solidFill>
                          <a:schemeClr val="tx1"/>
                        </a:solidFill>
                        <a:latin typeface="Garamond" panose="02020404030301010803" pitchFamily="18" charset="0"/>
                      </a:endParaRPr>
                    </a:p>
                  </a:txBody>
                  <a:tcPr>
                    <a:solidFill>
                      <a:schemeClr val="bg1">
                        <a:lumMod val="95000"/>
                      </a:schemeClr>
                    </a:solidFill>
                  </a:tcPr>
                </a:tc>
                <a:extLst>
                  <a:ext uri="{0D108BD9-81ED-4DB2-BD59-A6C34878D82A}">
                    <a16:rowId xmlns:a16="http://schemas.microsoft.com/office/drawing/2014/main" val="10000"/>
                  </a:ext>
                </a:extLst>
              </a:tr>
              <a:tr h="370840">
                <a:tc>
                  <a:txBody>
                    <a:bodyPr/>
                    <a:lstStyle/>
                    <a:p>
                      <a:r>
                        <a:rPr lang="pl-PL" sz="2400" b="1" dirty="0" smtClean="0">
                          <a:solidFill>
                            <a:schemeClr val="tx1"/>
                          </a:solidFill>
                        </a:rPr>
                        <a:t>2. </a:t>
                      </a:r>
                      <a:endParaRPr lang="pl-PL" sz="2400" b="1" dirty="0">
                        <a:solidFill>
                          <a:schemeClr val="tx1"/>
                        </a:solidFill>
                      </a:endParaRPr>
                    </a:p>
                  </a:txBody>
                  <a:tcPr>
                    <a:solidFill>
                      <a:schemeClr val="bg1">
                        <a:lumMod val="95000"/>
                      </a:schemeClr>
                    </a:solidFill>
                  </a:tcPr>
                </a:tc>
                <a:tc>
                  <a:txBody>
                    <a:bodyPr/>
                    <a:lstStyle/>
                    <a:p>
                      <a:r>
                        <a:rPr lang="pl-PL" sz="2400" b="0" baseline="0" dirty="0" smtClean="0">
                          <a:solidFill>
                            <a:schemeClr val="tx1"/>
                          </a:solidFill>
                          <a:latin typeface="Garamond" panose="02020404030301010803" pitchFamily="18" charset="0"/>
                        </a:rPr>
                        <a:t>Królestwo to grupa organizmów o podobnej budowie i zbliżonych wymaganiach życiowych, które mogą się rozmnażać płciowo. </a:t>
                      </a:r>
                    </a:p>
                  </a:txBody>
                  <a:tcPr>
                    <a:solidFill>
                      <a:schemeClr val="bg1">
                        <a:lumMod val="95000"/>
                      </a:schemeClr>
                    </a:solidFill>
                  </a:tcPr>
                </a:tc>
                <a:tc>
                  <a:txBody>
                    <a:bodyPr/>
                    <a:lstStyle/>
                    <a:p>
                      <a:endParaRPr lang="pl-PL" sz="2400" b="1" dirty="0">
                        <a:solidFill>
                          <a:schemeClr val="tx1"/>
                        </a:solidFill>
                        <a:latin typeface="Garamond" panose="02020404030301010803" pitchFamily="18" charset="0"/>
                      </a:endParaRPr>
                    </a:p>
                  </a:txBody>
                  <a:tcPr>
                    <a:solidFill>
                      <a:schemeClr val="bg1">
                        <a:lumMod val="95000"/>
                      </a:schemeClr>
                    </a:solidFill>
                  </a:tcPr>
                </a:tc>
                <a:extLst>
                  <a:ext uri="{0D108BD9-81ED-4DB2-BD59-A6C34878D82A}">
                    <a16:rowId xmlns:a16="http://schemas.microsoft.com/office/drawing/2014/main" val="10001"/>
                  </a:ext>
                </a:extLst>
              </a:tr>
              <a:tr h="370840">
                <a:tc>
                  <a:txBody>
                    <a:bodyPr/>
                    <a:lstStyle/>
                    <a:p>
                      <a:r>
                        <a:rPr lang="pl-PL" sz="2400" b="1" dirty="0" smtClean="0">
                          <a:solidFill>
                            <a:schemeClr val="tx1"/>
                          </a:solidFill>
                        </a:rPr>
                        <a:t>3. </a:t>
                      </a:r>
                      <a:endParaRPr lang="pl-PL" sz="2400" b="1" dirty="0">
                        <a:solidFill>
                          <a:schemeClr val="tx1"/>
                        </a:solidFill>
                      </a:endParaRPr>
                    </a:p>
                  </a:txBody>
                  <a:tcPr>
                    <a:solidFill>
                      <a:schemeClr val="bg1">
                        <a:lumMod val="95000"/>
                      </a:schemeClr>
                    </a:solidFill>
                  </a:tcPr>
                </a:tc>
                <a:tc>
                  <a:txBody>
                    <a:bodyPr/>
                    <a:lstStyle/>
                    <a:p>
                      <a:r>
                        <a:rPr lang="pl-PL" sz="2400" b="0" dirty="0" smtClean="0">
                          <a:solidFill>
                            <a:schemeClr val="tx1"/>
                          </a:solidFill>
                          <a:latin typeface="Garamond" panose="02020404030301010803" pitchFamily="18" charset="0"/>
                        </a:rPr>
                        <a:t>Obecnie wyróżniamy pięć królestw organizmów. </a:t>
                      </a:r>
                      <a:endParaRPr lang="pl-PL" sz="2400" b="0" dirty="0">
                        <a:solidFill>
                          <a:schemeClr val="tx1"/>
                        </a:solidFill>
                        <a:latin typeface="Garamond" panose="02020404030301010803" pitchFamily="18" charset="0"/>
                      </a:endParaRPr>
                    </a:p>
                  </a:txBody>
                  <a:tcPr>
                    <a:solidFill>
                      <a:schemeClr val="bg1">
                        <a:lumMod val="95000"/>
                      </a:schemeClr>
                    </a:solidFill>
                  </a:tcPr>
                </a:tc>
                <a:tc>
                  <a:txBody>
                    <a:bodyPr/>
                    <a:lstStyle/>
                    <a:p>
                      <a:endParaRPr lang="pl-PL" sz="2400" b="1" dirty="0">
                        <a:solidFill>
                          <a:schemeClr val="tx1"/>
                        </a:solidFill>
                        <a:latin typeface="Garamond" panose="02020404030301010803" pitchFamily="18" charset="0"/>
                      </a:endParaRPr>
                    </a:p>
                  </a:txBody>
                  <a:tcPr>
                    <a:solidFill>
                      <a:schemeClr val="bg1">
                        <a:lumMod val="95000"/>
                      </a:schemeClr>
                    </a:solidFill>
                  </a:tcPr>
                </a:tc>
                <a:extLst>
                  <a:ext uri="{0D108BD9-81ED-4DB2-BD59-A6C34878D82A}">
                    <a16:rowId xmlns:a16="http://schemas.microsoft.com/office/drawing/2014/main" val="10002"/>
                  </a:ext>
                </a:extLst>
              </a:tr>
              <a:tr h="370840">
                <a:tc>
                  <a:txBody>
                    <a:bodyPr/>
                    <a:lstStyle/>
                    <a:p>
                      <a:r>
                        <a:rPr lang="pl-PL" sz="2400" b="1" dirty="0" smtClean="0">
                          <a:solidFill>
                            <a:schemeClr val="tx1"/>
                          </a:solidFill>
                        </a:rPr>
                        <a:t>4. </a:t>
                      </a:r>
                      <a:endParaRPr lang="pl-PL" sz="2400" b="1" dirty="0">
                        <a:solidFill>
                          <a:schemeClr val="tx1"/>
                        </a:solidFill>
                      </a:endParaRPr>
                    </a:p>
                  </a:txBody>
                  <a:tcPr>
                    <a:solidFill>
                      <a:schemeClr val="bg1">
                        <a:lumMod val="95000"/>
                      </a:schemeClr>
                    </a:solidFill>
                  </a:tcPr>
                </a:tc>
                <a:tc>
                  <a:txBody>
                    <a:bodyPr/>
                    <a:lstStyle/>
                    <a:p>
                      <a:r>
                        <a:rPr lang="pl-PL" sz="2400" dirty="0" smtClean="0"/>
                        <a:t>Bocian</a:t>
                      </a:r>
                      <a:r>
                        <a:rPr lang="pl-PL" sz="2400" baseline="0" dirty="0" smtClean="0"/>
                        <a:t> czarny i bocian biały należą do jednej rodziny. </a:t>
                      </a:r>
                      <a:endParaRPr lang="pl-PL" sz="2400" dirty="0"/>
                    </a:p>
                  </a:txBody>
                  <a:tcPr>
                    <a:solidFill>
                      <a:schemeClr val="bg1">
                        <a:lumMod val="95000"/>
                      </a:schemeClr>
                    </a:solidFill>
                  </a:tcPr>
                </a:tc>
                <a:tc>
                  <a:txBody>
                    <a:bodyPr/>
                    <a:lstStyle/>
                    <a:p>
                      <a:endParaRPr lang="pl-PL" sz="2400" b="1" dirty="0">
                        <a:solidFill>
                          <a:schemeClr val="tx1"/>
                        </a:solidFill>
                        <a:latin typeface="Garamond" panose="02020404030301010803" pitchFamily="18" charset="0"/>
                      </a:endParaRPr>
                    </a:p>
                  </a:txBody>
                  <a:tcPr>
                    <a:solidFill>
                      <a:schemeClr val="bg1">
                        <a:lumMod val="95000"/>
                      </a:schemeClr>
                    </a:solidFill>
                  </a:tcPr>
                </a:tc>
                <a:extLst>
                  <a:ext uri="{0D108BD9-81ED-4DB2-BD59-A6C34878D82A}">
                    <a16:rowId xmlns:a16="http://schemas.microsoft.com/office/drawing/2014/main" val="10003"/>
                  </a:ext>
                </a:extLst>
              </a:tr>
              <a:tr h="370840">
                <a:tc>
                  <a:txBody>
                    <a:bodyPr/>
                    <a:lstStyle/>
                    <a:p>
                      <a:r>
                        <a:rPr lang="pl-PL" sz="2400" b="1" dirty="0" smtClean="0">
                          <a:solidFill>
                            <a:schemeClr val="tx1"/>
                          </a:solidFill>
                        </a:rPr>
                        <a:t>5. </a:t>
                      </a:r>
                      <a:endParaRPr lang="pl-PL" sz="2400" b="1" dirty="0">
                        <a:solidFill>
                          <a:schemeClr val="tx1"/>
                        </a:solidFill>
                      </a:endParaRPr>
                    </a:p>
                  </a:txBody>
                  <a:tcPr>
                    <a:solidFill>
                      <a:schemeClr val="bg1">
                        <a:lumMod val="95000"/>
                      </a:schemeClr>
                    </a:solidFill>
                  </a:tcPr>
                </a:tc>
                <a:tc>
                  <a:txBody>
                    <a:bodyPr/>
                    <a:lstStyle/>
                    <a:p>
                      <a:r>
                        <a:rPr lang="pl-PL" sz="2400" dirty="0" smtClean="0"/>
                        <a:t>Bocian czarny</a:t>
                      </a:r>
                      <a:r>
                        <a:rPr lang="pl-PL" sz="2400" baseline="0" dirty="0" smtClean="0"/>
                        <a:t> i niedźwiedź brunatny zajmują to samo królestwo. </a:t>
                      </a:r>
                      <a:endParaRPr lang="pl-PL" sz="2400" dirty="0"/>
                    </a:p>
                  </a:txBody>
                  <a:tcPr>
                    <a:solidFill>
                      <a:schemeClr val="bg1">
                        <a:lumMod val="95000"/>
                      </a:schemeClr>
                    </a:solidFill>
                  </a:tcPr>
                </a:tc>
                <a:tc>
                  <a:txBody>
                    <a:bodyPr/>
                    <a:lstStyle/>
                    <a:p>
                      <a:endParaRPr lang="pl-PL" sz="2400" b="1" dirty="0">
                        <a:solidFill>
                          <a:schemeClr val="tx1"/>
                        </a:solidFill>
                        <a:latin typeface="Garamond" panose="02020404030301010803" pitchFamily="18" charset="0"/>
                      </a:endParaRPr>
                    </a:p>
                  </a:txBody>
                  <a:tcPr>
                    <a:solidFill>
                      <a:schemeClr val="bg1">
                        <a:lumMod val="95000"/>
                      </a:schemeClr>
                    </a:solidFill>
                  </a:tcPr>
                </a:tc>
                <a:extLst>
                  <a:ext uri="{0D108BD9-81ED-4DB2-BD59-A6C34878D82A}">
                    <a16:rowId xmlns:a16="http://schemas.microsoft.com/office/drawing/2014/main" val="10004"/>
                  </a:ext>
                </a:extLst>
              </a:tr>
              <a:tr h="443624">
                <a:tc>
                  <a:txBody>
                    <a:bodyPr/>
                    <a:lstStyle/>
                    <a:p>
                      <a:r>
                        <a:rPr lang="pl-PL" sz="2400" b="1" dirty="0" smtClean="0">
                          <a:solidFill>
                            <a:schemeClr val="tx1"/>
                          </a:solidFill>
                        </a:rPr>
                        <a:t>6.</a:t>
                      </a:r>
                      <a:endParaRPr lang="pl-PL" sz="2400" b="1" dirty="0">
                        <a:solidFill>
                          <a:schemeClr val="tx1"/>
                        </a:solidFill>
                      </a:endParaRPr>
                    </a:p>
                  </a:txBody>
                  <a:tcPr>
                    <a:solidFill>
                      <a:schemeClr val="bg1">
                        <a:lumMod val="95000"/>
                      </a:schemeClr>
                    </a:solidFill>
                  </a:tcPr>
                </a:tc>
                <a:tc>
                  <a:txBody>
                    <a:bodyPr/>
                    <a:lstStyle/>
                    <a:p>
                      <a:r>
                        <a:rPr lang="pl-PL" sz="2400" dirty="0" smtClean="0"/>
                        <a:t>Delfin i rekin należą do tej samej gromady. </a:t>
                      </a:r>
                      <a:endParaRPr lang="pl-PL" sz="2400" dirty="0"/>
                    </a:p>
                  </a:txBody>
                  <a:tcPr>
                    <a:solidFill>
                      <a:schemeClr val="bg1">
                        <a:lumMod val="95000"/>
                      </a:schemeClr>
                    </a:solidFill>
                  </a:tcPr>
                </a:tc>
                <a:tc>
                  <a:txBody>
                    <a:bodyPr/>
                    <a:lstStyle/>
                    <a:p>
                      <a:endParaRPr lang="pl-PL" sz="2400" b="1" dirty="0">
                        <a:solidFill>
                          <a:schemeClr val="tx1"/>
                        </a:solidFill>
                        <a:latin typeface="Garamond" panose="02020404030301010803" pitchFamily="18" charset="0"/>
                      </a:endParaRPr>
                    </a:p>
                  </a:txBody>
                  <a:tcPr>
                    <a:solidFill>
                      <a:schemeClr val="bg1">
                        <a:lumMod val="95000"/>
                      </a:schemeClr>
                    </a:solidFill>
                  </a:tcPr>
                </a:tc>
                <a:extLst>
                  <a:ext uri="{0D108BD9-81ED-4DB2-BD59-A6C34878D82A}">
                    <a16:rowId xmlns:a16="http://schemas.microsoft.com/office/drawing/2014/main" val="10005"/>
                  </a:ext>
                </a:extLst>
              </a:tr>
              <a:tr h="370840">
                <a:tc>
                  <a:txBody>
                    <a:bodyPr/>
                    <a:lstStyle/>
                    <a:p>
                      <a:r>
                        <a:rPr lang="pl-PL" sz="2400" b="1" dirty="0" smtClean="0">
                          <a:solidFill>
                            <a:schemeClr val="tx1"/>
                          </a:solidFill>
                        </a:rPr>
                        <a:t>7. </a:t>
                      </a:r>
                      <a:endParaRPr lang="pl-PL" sz="2400" b="1" dirty="0">
                        <a:solidFill>
                          <a:schemeClr val="tx1"/>
                        </a:solidFill>
                      </a:endParaRPr>
                    </a:p>
                  </a:txBody>
                  <a:tcPr>
                    <a:solidFill>
                      <a:schemeClr val="bg1">
                        <a:lumMod val="95000"/>
                      </a:schemeClr>
                    </a:solidFill>
                  </a:tcPr>
                </a:tc>
                <a:tc>
                  <a:txBody>
                    <a:bodyPr/>
                    <a:lstStyle/>
                    <a:p>
                      <a:r>
                        <a:rPr lang="pl-PL" sz="2400" dirty="0" smtClean="0"/>
                        <a:t>Pierwszy</a:t>
                      </a:r>
                      <a:r>
                        <a:rPr lang="pl-PL" sz="2400" baseline="0" dirty="0" smtClean="0"/>
                        <a:t> system klasyfikacji roślin i zwierząt stworzył Arystoteles. </a:t>
                      </a:r>
                      <a:endParaRPr lang="pl-PL" sz="2400" dirty="0"/>
                    </a:p>
                  </a:txBody>
                  <a:tcPr>
                    <a:solidFill>
                      <a:schemeClr val="bg1">
                        <a:lumMod val="95000"/>
                      </a:schemeClr>
                    </a:solidFill>
                  </a:tcPr>
                </a:tc>
                <a:tc>
                  <a:txBody>
                    <a:bodyPr/>
                    <a:lstStyle/>
                    <a:p>
                      <a:endParaRPr lang="pl-PL" sz="2400" b="1" dirty="0">
                        <a:solidFill>
                          <a:schemeClr val="tx1"/>
                        </a:solidFill>
                        <a:latin typeface="Garamond" panose="02020404030301010803" pitchFamily="18" charset="0"/>
                      </a:endParaRPr>
                    </a:p>
                  </a:txBody>
                  <a:tcPr>
                    <a:solidFill>
                      <a:schemeClr val="bg1">
                        <a:lumMod val="95000"/>
                      </a:schemeClr>
                    </a:solidFill>
                  </a:tcPr>
                </a:tc>
                <a:extLst>
                  <a:ext uri="{0D108BD9-81ED-4DB2-BD59-A6C34878D82A}">
                    <a16:rowId xmlns:a16="http://schemas.microsoft.com/office/drawing/2014/main" val="10006"/>
                  </a:ext>
                </a:extLst>
              </a:tr>
              <a:tr h="370840">
                <a:tc>
                  <a:txBody>
                    <a:bodyPr/>
                    <a:lstStyle/>
                    <a:p>
                      <a:r>
                        <a:rPr lang="pl-PL" sz="2400" b="1" dirty="0" smtClean="0">
                          <a:solidFill>
                            <a:schemeClr val="tx1"/>
                          </a:solidFill>
                        </a:rPr>
                        <a:t>8. </a:t>
                      </a:r>
                      <a:endParaRPr lang="pl-PL" sz="2400" b="1" dirty="0">
                        <a:solidFill>
                          <a:schemeClr val="tx1"/>
                        </a:solidFill>
                      </a:endParaRPr>
                    </a:p>
                  </a:txBody>
                  <a:tcPr>
                    <a:solidFill>
                      <a:schemeClr val="bg1">
                        <a:lumMod val="95000"/>
                      </a:schemeClr>
                    </a:solidFill>
                  </a:tcPr>
                </a:tc>
                <a:tc>
                  <a:txBody>
                    <a:bodyPr/>
                    <a:lstStyle/>
                    <a:p>
                      <a:r>
                        <a:rPr lang="pl-PL" sz="2400" dirty="0" smtClean="0"/>
                        <a:t>Naukowcy</a:t>
                      </a:r>
                      <a:r>
                        <a:rPr lang="pl-PL" sz="2400" baseline="0" dirty="0" smtClean="0"/>
                        <a:t> do nadawania nazw gatunkom używają języka angielskiego. </a:t>
                      </a:r>
                      <a:endParaRPr lang="pl-PL" sz="2400" dirty="0"/>
                    </a:p>
                  </a:txBody>
                  <a:tcPr>
                    <a:solidFill>
                      <a:schemeClr val="bg1">
                        <a:lumMod val="95000"/>
                      </a:schemeClr>
                    </a:solidFill>
                  </a:tcPr>
                </a:tc>
                <a:tc>
                  <a:txBody>
                    <a:bodyPr/>
                    <a:lstStyle/>
                    <a:p>
                      <a:endParaRPr lang="pl-PL" sz="2400" b="1" dirty="0">
                        <a:solidFill>
                          <a:schemeClr val="tx1"/>
                        </a:solidFill>
                        <a:latin typeface="Garamond" panose="02020404030301010803" pitchFamily="18" charset="0"/>
                      </a:endParaRPr>
                    </a:p>
                  </a:txBody>
                  <a:tcPr>
                    <a:solidFill>
                      <a:schemeClr val="bg1">
                        <a:lumMod val="95000"/>
                      </a:schemeClr>
                    </a:solidFill>
                  </a:tcPr>
                </a:tc>
                <a:extLst>
                  <a:ext uri="{0D108BD9-81ED-4DB2-BD59-A6C34878D82A}">
                    <a16:rowId xmlns:a16="http://schemas.microsoft.com/office/drawing/2014/main" val="10007"/>
                  </a:ext>
                </a:extLst>
              </a:tr>
            </a:tbl>
          </a:graphicData>
        </a:graphic>
      </p:graphicFrame>
      <p:sp>
        <p:nvSpPr>
          <p:cNvPr id="5" name="pole tekstowe 4"/>
          <p:cNvSpPr txBox="1"/>
          <p:nvPr/>
        </p:nvSpPr>
        <p:spPr>
          <a:xfrm>
            <a:off x="11458819" y="1395972"/>
            <a:ext cx="373820" cy="461665"/>
          </a:xfrm>
          <a:prstGeom prst="rect">
            <a:avLst/>
          </a:prstGeom>
          <a:noFill/>
        </p:spPr>
        <p:txBody>
          <a:bodyPr wrap="none" rtlCol="0">
            <a:spAutoFit/>
          </a:bodyPr>
          <a:lstStyle/>
          <a:p>
            <a:r>
              <a:rPr lang="pl-PL" sz="2400" b="1" dirty="0">
                <a:latin typeface="Garamond" panose="02020404030301010803" pitchFamily="18" charset="0"/>
              </a:rPr>
              <a:t>P</a:t>
            </a:r>
          </a:p>
        </p:txBody>
      </p:sp>
      <p:sp>
        <p:nvSpPr>
          <p:cNvPr id="7" name="pole tekstowe 6"/>
          <p:cNvSpPr txBox="1"/>
          <p:nvPr/>
        </p:nvSpPr>
        <p:spPr>
          <a:xfrm>
            <a:off x="11458819" y="3181124"/>
            <a:ext cx="373820" cy="461665"/>
          </a:xfrm>
          <a:prstGeom prst="rect">
            <a:avLst/>
          </a:prstGeom>
          <a:noFill/>
        </p:spPr>
        <p:txBody>
          <a:bodyPr wrap="none" rtlCol="0">
            <a:spAutoFit/>
          </a:bodyPr>
          <a:lstStyle/>
          <a:p>
            <a:r>
              <a:rPr lang="pl-PL" sz="2400" b="1" dirty="0">
                <a:latin typeface="Garamond" panose="02020404030301010803" pitchFamily="18" charset="0"/>
              </a:rPr>
              <a:t>P</a:t>
            </a:r>
          </a:p>
        </p:txBody>
      </p:sp>
      <p:sp>
        <p:nvSpPr>
          <p:cNvPr id="8" name="pole tekstowe 7"/>
          <p:cNvSpPr txBox="1"/>
          <p:nvPr/>
        </p:nvSpPr>
        <p:spPr>
          <a:xfrm>
            <a:off x="11431843" y="2719459"/>
            <a:ext cx="373820" cy="461665"/>
          </a:xfrm>
          <a:prstGeom prst="rect">
            <a:avLst/>
          </a:prstGeom>
          <a:noFill/>
        </p:spPr>
        <p:txBody>
          <a:bodyPr wrap="none" rtlCol="0">
            <a:spAutoFit/>
          </a:bodyPr>
          <a:lstStyle/>
          <a:p>
            <a:r>
              <a:rPr lang="pl-PL" sz="2400" b="1" dirty="0">
                <a:latin typeface="Garamond" panose="02020404030301010803" pitchFamily="18" charset="0"/>
              </a:rPr>
              <a:t>P</a:t>
            </a:r>
          </a:p>
        </p:txBody>
      </p:sp>
      <p:sp>
        <p:nvSpPr>
          <p:cNvPr id="9" name="pole tekstowe 8"/>
          <p:cNvSpPr txBox="1"/>
          <p:nvPr/>
        </p:nvSpPr>
        <p:spPr>
          <a:xfrm>
            <a:off x="11431843" y="4104542"/>
            <a:ext cx="373820" cy="461665"/>
          </a:xfrm>
          <a:prstGeom prst="rect">
            <a:avLst/>
          </a:prstGeom>
          <a:noFill/>
        </p:spPr>
        <p:txBody>
          <a:bodyPr wrap="none" rtlCol="0">
            <a:spAutoFit/>
          </a:bodyPr>
          <a:lstStyle/>
          <a:p>
            <a:r>
              <a:rPr lang="pl-PL" sz="2400" b="1" dirty="0">
                <a:latin typeface="Garamond" panose="02020404030301010803" pitchFamily="18" charset="0"/>
              </a:rPr>
              <a:t>F</a:t>
            </a:r>
          </a:p>
        </p:txBody>
      </p:sp>
      <p:sp>
        <p:nvSpPr>
          <p:cNvPr id="10" name="pole tekstowe 9"/>
          <p:cNvSpPr txBox="1"/>
          <p:nvPr/>
        </p:nvSpPr>
        <p:spPr>
          <a:xfrm>
            <a:off x="11431843" y="5011718"/>
            <a:ext cx="373820" cy="461665"/>
          </a:xfrm>
          <a:prstGeom prst="rect">
            <a:avLst/>
          </a:prstGeom>
          <a:noFill/>
        </p:spPr>
        <p:txBody>
          <a:bodyPr wrap="none" rtlCol="0">
            <a:spAutoFit/>
          </a:bodyPr>
          <a:lstStyle/>
          <a:p>
            <a:r>
              <a:rPr lang="pl-PL" sz="2400" b="1" dirty="0">
                <a:latin typeface="Garamond" panose="02020404030301010803" pitchFamily="18" charset="0"/>
              </a:rPr>
              <a:t>F</a:t>
            </a:r>
          </a:p>
        </p:txBody>
      </p:sp>
      <p:sp>
        <p:nvSpPr>
          <p:cNvPr id="11" name="pole tekstowe 10"/>
          <p:cNvSpPr txBox="1"/>
          <p:nvPr/>
        </p:nvSpPr>
        <p:spPr>
          <a:xfrm>
            <a:off x="11431843" y="3642789"/>
            <a:ext cx="373820" cy="461665"/>
          </a:xfrm>
          <a:prstGeom prst="rect">
            <a:avLst/>
          </a:prstGeom>
          <a:noFill/>
        </p:spPr>
        <p:txBody>
          <a:bodyPr wrap="none" rtlCol="0">
            <a:spAutoFit/>
          </a:bodyPr>
          <a:lstStyle/>
          <a:p>
            <a:r>
              <a:rPr lang="pl-PL" sz="2400" b="1" dirty="0">
                <a:latin typeface="Garamond" panose="02020404030301010803" pitchFamily="18" charset="0"/>
              </a:rPr>
              <a:t>P</a:t>
            </a:r>
          </a:p>
        </p:txBody>
      </p:sp>
      <p:sp>
        <p:nvSpPr>
          <p:cNvPr id="13" name="pole tekstowe 12"/>
          <p:cNvSpPr txBox="1"/>
          <p:nvPr/>
        </p:nvSpPr>
        <p:spPr>
          <a:xfrm>
            <a:off x="11446708" y="2143139"/>
            <a:ext cx="373820" cy="461665"/>
          </a:xfrm>
          <a:prstGeom prst="rect">
            <a:avLst/>
          </a:prstGeom>
          <a:noFill/>
        </p:spPr>
        <p:txBody>
          <a:bodyPr wrap="none" rtlCol="0">
            <a:spAutoFit/>
          </a:bodyPr>
          <a:lstStyle/>
          <a:p>
            <a:r>
              <a:rPr lang="pl-PL" sz="2400" b="1" dirty="0">
                <a:latin typeface="Garamond" panose="02020404030301010803" pitchFamily="18" charset="0"/>
              </a:rPr>
              <a:t>F</a:t>
            </a:r>
          </a:p>
        </p:txBody>
      </p:sp>
      <p:sp>
        <p:nvSpPr>
          <p:cNvPr id="12" name="pole tekstowe 11"/>
          <p:cNvSpPr txBox="1"/>
          <p:nvPr/>
        </p:nvSpPr>
        <p:spPr>
          <a:xfrm>
            <a:off x="11431843" y="4587413"/>
            <a:ext cx="373820" cy="461665"/>
          </a:xfrm>
          <a:prstGeom prst="rect">
            <a:avLst/>
          </a:prstGeom>
          <a:noFill/>
        </p:spPr>
        <p:txBody>
          <a:bodyPr wrap="none" rtlCol="0">
            <a:spAutoFit/>
          </a:bodyPr>
          <a:lstStyle/>
          <a:p>
            <a:r>
              <a:rPr lang="pl-PL" sz="2400" b="1" dirty="0">
                <a:latin typeface="Garamond" panose="02020404030301010803" pitchFamily="18" charset="0"/>
              </a:rPr>
              <a:t>P</a:t>
            </a:r>
          </a:p>
        </p:txBody>
      </p:sp>
    </p:spTree>
    <p:extLst>
      <p:ext uri="{BB962C8B-B14F-4D97-AF65-F5344CB8AC3E}">
        <p14:creationId xmlns:p14="http://schemas.microsoft.com/office/powerpoint/2010/main" val="784059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P spid="10" grpId="0"/>
      <p:bldP spid="11" grpId="0"/>
      <p:bldP spid="13"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pole tekstowe 1"/>
          <p:cNvSpPr txBox="1"/>
          <p:nvPr/>
        </p:nvSpPr>
        <p:spPr>
          <a:xfrm>
            <a:off x="141666" y="141668"/>
            <a:ext cx="11900079" cy="1785104"/>
          </a:xfrm>
          <a:prstGeom prst="rect">
            <a:avLst/>
          </a:prstGeom>
          <a:noFill/>
        </p:spPr>
        <p:txBody>
          <a:bodyPr wrap="square" rtlCol="0">
            <a:spAutoFit/>
          </a:bodyPr>
          <a:lstStyle/>
          <a:p>
            <a:r>
              <a:rPr lang="pl-PL" sz="2200" dirty="0" smtClean="0"/>
              <a:t>Zadanie 1 Zaznacz gatunki motyli, które należą do jednego rodzaju. </a:t>
            </a:r>
          </a:p>
          <a:p>
            <a:pPr algn="ctr"/>
            <a:endParaRPr lang="pl-PL" sz="2200" dirty="0"/>
          </a:p>
          <a:p>
            <a:pPr algn="ctr"/>
            <a:r>
              <a:rPr lang="pl-PL" sz="2200" i="1" dirty="0">
                <a:latin typeface="Times New Roman" panose="02020603050405020304" pitchFamily="18" charset="0"/>
                <a:cs typeface="Times New Roman" panose="02020603050405020304" pitchFamily="18" charset="0"/>
              </a:rPr>
              <a:t>m</a:t>
            </a:r>
            <a:r>
              <a:rPr lang="pl-PL" sz="2200" i="1" dirty="0" smtClean="0">
                <a:latin typeface="Times New Roman" panose="02020603050405020304" pitchFamily="18" charset="0"/>
                <a:cs typeface="Times New Roman" panose="02020603050405020304" pitchFamily="18" charset="0"/>
              </a:rPr>
              <a:t>odraszek adonis </a:t>
            </a:r>
            <a:r>
              <a:rPr lang="pl-PL" sz="2200" dirty="0" smtClean="0"/>
              <a:t>             </a:t>
            </a:r>
            <a:r>
              <a:rPr lang="pl-PL" sz="2200" i="1" dirty="0" smtClean="0">
                <a:latin typeface="Times New Roman" panose="02020603050405020304" pitchFamily="18" charset="0"/>
                <a:cs typeface="Times New Roman" panose="02020603050405020304" pitchFamily="18" charset="0"/>
              </a:rPr>
              <a:t>rusałka admirał                   rusałka osetnik              bielinek kapustnik</a:t>
            </a:r>
          </a:p>
          <a:p>
            <a:pPr algn="ctr"/>
            <a:endParaRPr lang="pl-PL" sz="2200" i="1" dirty="0" smtClean="0">
              <a:latin typeface="Times New Roman" panose="02020603050405020304" pitchFamily="18" charset="0"/>
              <a:cs typeface="Times New Roman" panose="02020603050405020304" pitchFamily="18" charset="0"/>
            </a:endParaRPr>
          </a:p>
          <a:p>
            <a:pPr algn="ctr"/>
            <a:r>
              <a:rPr lang="pl-PL" sz="2200" i="1" dirty="0" smtClean="0">
                <a:latin typeface="Times New Roman" panose="02020603050405020304" pitchFamily="18" charset="0"/>
                <a:cs typeface="Times New Roman" panose="02020603050405020304" pitchFamily="18" charset="0"/>
              </a:rPr>
              <a:t>paź królowej                                                       niepylak apollo </a:t>
            </a:r>
            <a:endParaRPr lang="pl-PL" sz="2200" i="1" dirty="0">
              <a:latin typeface="Times New Roman" panose="02020603050405020304" pitchFamily="18" charset="0"/>
              <a:cs typeface="Times New Roman" panose="02020603050405020304" pitchFamily="18" charset="0"/>
            </a:endParaRPr>
          </a:p>
        </p:txBody>
      </p:sp>
      <p:sp>
        <p:nvSpPr>
          <p:cNvPr id="3" name="Prostokąt 2"/>
          <p:cNvSpPr/>
          <p:nvPr/>
        </p:nvSpPr>
        <p:spPr>
          <a:xfrm>
            <a:off x="3387144" y="798490"/>
            <a:ext cx="2395470" cy="489397"/>
          </a:xfrm>
          <a:prstGeom prst="rect">
            <a:avLst/>
          </a:prstGeom>
          <a:noFill/>
          <a:ln>
            <a:solidFill>
              <a:srgbClr val="CA1C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Prostokąt 3"/>
          <p:cNvSpPr/>
          <p:nvPr/>
        </p:nvSpPr>
        <p:spPr>
          <a:xfrm>
            <a:off x="6398654" y="798490"/>
            <a:ext cx="2395470" cy="489397"/>
          </a:xfrm>
          <a:prstGeom prst="rect">
            <a:avLst/>
          </a:prstGeom>
          <a:noFill/>
          <a:ln>
            <a:solidFill>
              <a:srgbClr val="CA1C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pole tekstowe 4"/>
          <p:cNvSpPr txBox="1"/>
          <p:nvPr/>
        </p:nvSpPr>
        <p:spPr>
          <a:xfrm>
            <a:off x="141665" y="2341808"/>
            <a:ext cx="11900079" cy="430887"/>
          </a:xfrm>
          <a:prstGeom prst="rect">
            <a:avLst/>
          </a:prstGeom>
          <a:noFill/>
        </p:spPr>
        <p:txBody>
          <a:bodyPr wrap="square" rtlCol="0">
            <a:spAutoFit/>
          </a:bodyPr>
          <a:lstStyle/>
          <a:p>
            <a:r>
              <a:rPr lang="pl-PL" sz="2200" dirty="0" smtClean="0"/>
              <a:t>Zadanie 2 Oceń prawdziwość poniższych stwierdzeń i wpisz prawda lub fałsz. </a:t>
            </a:r>
            <a:endParaRPr lang="pl-PL" sz="2200" i="1" dirty="0">
              <a:latin typeface="Times New Roman" panose="02020603050405020304" pitchFamily="18" charset="0"/>
              <a:cs typeface="Times New Roman" panose="02020603050405020304" pitchFamily="18" charset="0"/>
            </a:endParaRPr>
          </a:p>
        </p:txBody>
      </p:sp>
      <p:graphicFrame>
        <p:nvGraphicFramePr>
          <p:cNvPr id="6" name="Tabela 5"/>
          <p:cNvGraphicFramePr>
            <a:graphicFrameLocks noGrp="1"/>
          </p:cNvGraphicFramePr>
          <p:nvPr>
            <p:extLst>
              <p:ext uri="{D42A27DB-BD31-4B8C-83A1-F6EECF244321}">
                <p14:modId xmlns:p14="http://schemas.microsoft.com/office/powerpoint/2010/main" val="1153351663"/>
              </p:ext>
            </p:extLst>
          </p:nvPr>
        </p:nvGraphicFramePr>
        <p:xfrm>
          <a:off x="141665" y="3037862"/>
          <a:ext cx="11526592" cy="3474720"/>
        </p:xfrm>
        <a:graphic>
          <a:graphicData uri="http://schemas.openxmlformats.org/drawingml/2006/table">
            <a:tbl>
              <a:tblPr firstRow="1" bandRow="1">
                <a:tableStyleId>{5C22544A-7EE6-4342-B048-85BDC9FD1C3A}</a:tableStyleId>
              </a:tblPr>
              <a:tblGrid>
                <a:gridCol w="9105364">
                  <a:extLst>
                    <a:ext uri="{9D8B030D-6E8A-4147-A177-3AD203B41FA5}">
                      <a16:colId xmlns:a16="http://schemas.microsoft.com/office/drawing/2014/main" val="20000"/>
                    </a:ext>
                  </a:extLst>
                </a:gridCol>
                <a:gridCol w="2421228">
                  <a:extLst>
                    <a:ext uri="{9D8B030D-6E8A-4147-A177-3AD203B41FA5}">
                      <a16:colId xmlns:a16="http://schemas.microsoft.com/office/drawing/2014/main" val="20001"/>
                    </a:ext>
                  </a:extLst>
                </a:gridCol>
              </a:tblGrid>
              <a:tr h="370840">
                <a:tc>
                  <a:txBody>
                    <a:bodyPr/>
                    <a:lstStyle/>
                    <a:p>
                      <a:r>
                        <a:rPr lang="pl-PL" sz="2400" b="0" dirty="0" err="1" smtClean="0">
                          <a:solidFill>
                            <a:schemeClr val="tx1"/>
                          </a:solidFill>
                        </a:rPr>
                        <a:t>Linneusz</a:t>
                      </a:r>
                      <a:r>
                        <a:rPr lang="pl-PL" sz="2400" b="0" dirty="0" smtClean="0">
                          <a:solidFill>
                            <a:schemeClr val="tx1"/>
                          </a:solidFill>
                        </a:rPr>
                        <a:t> skonstruował pierwszy system klasyfikacji organizmów.</a:t>
                      </a:r>
                      <a:endParaRPr lang="pl-PL" sz="2400" b="0" dirty="0">
                        <a:solidFill>
                          <a:schemeClr val="tx1"/>
                        </a:solidFill>
                      </a:endParaRPr>
                    </a:p>
                  </a:txBody>
                  <a:tcPr>
                    <a:solidFill>
                      <a:srgbClr val="FAEDE7"/>
                    </a:solidFill>
                  </a:tcPr>
                </a:tc>
                <a:tc>
                  <a:txBody>
                    <a:bodyPr/>
                    <a:lstStyle/>
                    <a:p>
                      <a:endParaRPr lang="pl-PL" sz="2400" b="0" dirty="0">
                        <a:solidFill>
                          <a:schemeClr val="tx1"/>
                        </a:solidFill>
                      </a:endParaRPr>
                    </a:p>
                  </a:txBody>
                  <a:tcPr>
                    <a:solidFill>
                      <a:srgbClr val="FAEDE7"/>
                    </a:solidFill>
                  </a:tcPr>
                </a:tc>
                <a:extLst>
                  <a:ext uri="{0D108BD9-81ED-4DB2-BD59-A6C34878D82A}">
                    <a16:rowId xmlns:a16="http://schemas.microsoft.com/office/drawing/2014/main" val="10000"/>
                  </a:ext>
                </a:extLst>
              </a:tr>
              <a:tr h="370840">
                <a:tc>
                  <a:txBody>
                    <a:bodyPr/>
                    <a:lstStyle/>
                    <a:p>
                      <a:r>
                        <a:rPr lang="pl-PL" sz="2400" b="0" dirty="0" smtClean="0">
                          <a:solidFill>
                            <a:schemeClr val="tx1"/>
                          </a:solidFill>
                        </a:rPr>
                        <a:t>Sztuczne systemy</a:t>
                      </a:r>
                      <a:r>
                        <a:rPr lang="pl-PL" sz="2400" b="0" baseline="0" dirty="0" smtClean="0">
                          <a:solidFill>
                            <a:schemeClr val="tx1"/>
                          </a:solidFill>
                        </a:rPr>
                        <a:t> klasyfikacji są oparte na podobieństwach w budowie organizmów. </a:t>
                      </a:r>
                      <a:endParaRPr lang="pl-PL" sz="2400" b="0" dirty="0">
                        <a:solidFill>
                          <a:schemeClr val="tx1"/>
                        </a:solidFill>
                      </a:endParaRPr>
                    </a:p>
                  </a:txBody>
                  <a:tcPr/>
                </a:tc>
                <a:tc>
                  <a:txBody>
                    <a:bodyPr/>
                    <a:lstStyle/>
                    <a:p>
                      <a:endParaRPr lang="pl-PL" sz="2400" b="0">
                        <a:solidFill>
                          <a:schemeClr val="tx1"/>
                        </a:solidFill>
                      </a:endParaRPr>
                    </a:p>
                  </a:txBody>
                  <a:tcPr/>
                </a:tc>
                <a:extLst>
                  <a:ext uri="{0D108BD9-81ED-4DB2-BD59-A6C34878D82A}">
                    <a16:rowId xmlns:a16="http://schemas.microsoft.com/office/drawing/2014/main" val="10001"/>
                  </a:ext>
                </a:extLst>
              </a:tr>
              <a:tr h="370840">
                <a:tc>
                  <a:txBody>
                    <a:bodyPr/>
                    <a:lstStyle/>
                    <a:p>
                      <a:r>
                        <a:rPr lang="pl-PL" sz="2400" b="0" dirty="0" smtClean="0">
                          <a:solidFill>
                            <a:schemeClr val="tx1"/>
                          </a:solidFill>
                        </a:rPr>
                        <a:t>Rodzina jest jednostką systematyczną wyższą niż rząd.</a:t>
                      </a:r>
                      <a:endParaRPr lang="pl-PL" sz="2400" b="0" dirty="0">
                        <a:solidFill>
                          <a:schemeClr val="tx1"/>
                        </a:solidFill>
                      </a:endParaRPr>
                    </a:p>
                  </a:txBody>
                  <a:tcPr/>
                </a:tc>
                <a:tc>
                  <a:txBody>
                    <a:bodyPr/>
                    <a:lstStyle/>
                    <a:p>
                      <a:endParaRPr lang="pl-PL" sz="2400" b="0">
                        <a:solidFill>
                          <a:schemeClr val="tx1"/>
                        </a:solidFill>
                      </a:endParaRPr>
                    </a:p>
                  </a:txBody>
                  <a:tcPr/>
                </a:tc>
                <a:extLst>
                  <a:ext uri="{0D108BD9-81ED-4DB2-BD59-A6C34878D82A}">
                    <a16:rowId xmlns:a16="http://schemas.microsoft.com/office/drawing/2014/main" val="10002"/>
                  </a:ext>
                </a:extLst>
              </a:tr>
              <a:tr h="370840">
                <a:tc>
                  <a:txBody>
                    <a:bodyPr/>
                    <a:lstStyle/>
                    <a:p>
                      <a:r>
                        <a:rPr lang="pl-PL" sz="2400" b="0" dirty="0" smtClean="0">
                          <a:solidFill>
                            <a:schemeClr val="tx1"/>
                          </a:solidFill>
                        </a:rPr>
                        <a:t>Paproć i łabędź</a:t>
                      </a:r>
                      <a:r>
                        <a:rPr lang="pl-PL" sz="2400" b="0" baseline="0" dirty="0" smtClean="0">
                          <a:solidFill>
                            <a:schemeClr val="tx1"/>
                          </a:solidFill>
                        </a:rPr>
                        <a:t> należą do różnych królestw. </a:t>
                      </a:r>
                      <a:endParaRPr lang="pl-PL" sz="2400" b="0" dirty="0">
                        <a:solidFill>
                          <a:schemeClr val="tx1"/>
                        </a:solidFill>
                      </a:endParaRPr>
                    </a:p>
                  </a:txBody>
                  <a:tcPr/>
                </a:tc>
                <a:tc>
                  <a:txBody>
                    <a:bodyPr/>
                    <a:lstStyle/>
                    <a:p>
                      <a:endParaRPr lang="pl-PL" sz="2400" b="0">
                        <a:solidFill>
                          <a:schemeClr val="tx1"/>
                        </a:solidFill>
                      </a:endParaRPr>
                    </a:p>
                  </a:txBody>
                  <a:tcPr/>
                </a:tc>
                <a:extLst>
                  <a:ext uri="{0D108BD9-81ED-4DB2-BD59-A6C34878D82A}">
                    <a16:rowId xmlns:a16="http://schemas.microsoft.com/office/drawing/2014/main" val="10003"/>
                  </a:ext>
                </a:extLst>
              </a:tr>
              <a:tr h="370840">
                <a:tc>
                  <a:txBody>
                    <a:bodyPr/>
                    <a:lstStyle/>
                    <a:p>
                      <a:r>
                        <a:rPr lang="pl-PL" sz="2400" b="0" dirty="0" smtClean="0">
                          <a:solidFill>
                            <a:schemeClr val="tx1"/>
                          </a:solidFill>
                        </a:rPr>
                        <a:t>Nazwa gatunkowa jest dwuczłonowa. </a:t>
                      </a:r>
                      <a:endParaRPr lang="pl-PL" sz="2400" b="0" dirty="0">
                        <a:solidFill>
                          <a:schemeClr val="tx1"/>
                        </a:solidFill>
                      </a:endParaRPr>
                    </a:p>
                  </a:txBody>
                  <a:tcPr/>
                </a:tc>
                <a:tc>
                  <a:txBody>
                    <a:bodyPr/>
                    <a:lstStyle/>
                    <a:p>
                      <a:endParaRPr lang="pl-PL" sz="2400" b="0" dirty="0">
                        <a:solidFill>
                          <a:schemeClr val="tx1"/>
                        </a:solidFill>
                      </a:endParaRPr>
                    </a:p>
                  </a:txBody>
                  <a:tcPr/>
                </a:tc>
                <a:extLst>
                  <a:ext uri="{0D108BD9-81ED-4DB2-BD59-A6C34878D82A}">
                    <a16:rowId xmlns:a16="http://schemas.microsoft.com/office/drawing/2014/main" val="10004"/>
                  </a:ext>
                </a:extLst>
              </a:tr>
              <a:tr h="370840">
                <a:tc>
                  <a:txBody>
                    <a:bodyPr/>
                    <a:lstStyle/>
                    <a:p>
                      <a:r>
                        <a:rPr lang="pl-PL" sz="2400" b="0" dirty="0" smtClean="0">
                          <a:solidFill>
                            <a:schemeClr val="tx1"/>
                          </a:solidFill>
                        </a:rPr>
                        <a:t>Systematyka to dziedzina biologii która zajmuje badaniem</a:t>
                      </a:r>
                      <a:r>
                        <a:rPr lang="pl-PL" sz="2400" b="0" baseline="0" dirty="0" smtClean="0">
                          <a:solidFill>
                            <a:schemeClr val="tx1"/>
                          </a:solidFill>
                        </a:rPr>
                        <a:t> czynności życiowych organizmów. </a:t>
                      </a:r>
                      <a:endParaRPr lang="pl-PL" sz="2400" b="0" dirty="0">
                        <a:solidFill>
                          <a:schemeClr val="tx1"/>
                        </a:solidFill>
                      </a:endParaRPr>
                    </a:p>
                  </a:txBody>
                  <a:tcPr/>
                </a:tc>
                <a:tc>
                  <a:txBody>
                    <a:bodyPr/>
                    <a:lstStyle/>
                    <a:p>
                      <a:endParaRPr lang="pl-PL" sz="2400" b="0" dirty="0">
                        <a:solidFill>
                          <a:schemeClr val="tx1"/>
                        </a:solidFill>
                      </a:endParaRPr>
                    </a:p>
                  </a:txBody>
                  <a:tcPr/>
                </a:tc>
                <a:extLst>
                  <a:ext uri="{0D108BD9-81ED-4DB2-BD59-A6C34878D82A}">
                    <a16:rowId xmlns:a16="http://schemas.microsoft.com/office/drawing/2014/main" val="10005"/>
                  </a:ext>
                </a:extLst>
              </a:tr>
            </a:tbl>
          </a:graphicData>
        </a:graphic>
      </p:graphicFrame>
      <p:sp>
        <p:nvSpPr>
          <p:cNvPr id="7" name="pole tekstowe 6"/>
          <p:cNvSpPr txBox="1"/>
          <p:nvPr/>
        </p:nvSpPr>
        <p:spPr>
          <a:xfrm>
            <a:off x="9607826" y="3037862"/>
            <a:ext cx="1656522" cy="461665"/>
          </a:xfrm>
          <a:prstGeom prst="rect">
            <a:avLst/>
          </a:prstGeom>
          <a:noFill/>
          <a:ln>
            <a:solidFill>
              <a:schemeClr val="tx1"/>
            </a:solidFill>
          </a:ln>
        </p:spPr>
        <p:txBody>
          <a:bodyPr wrap="square" rtlCol="0">
            <a:spAutoFit/>
          </a:bodyPr>
          <a:lstStyle/>
          <a:p>
            <a:pPr algn="ctr"/>
            <a:r>
              <a:rPr lang="pl-PL" sz="2400" i="1" dirty="0" smtClean="0">
                <a:latin typeface="Times New Roman" panose="02020603050405020304" pitchFamily="18" charset="0"/>
                <a:cs typeface="Times New Roman" panose="02020603050405020304" pitchFamily="18" charset="0"/>
              </a:rPr>
              <a:t>fałsz</a:t>
            </a:r>
            <a:endParaRPr lang="pl-PL" sz="2400" i="1" dirty="0">
              <a:latin typeface="Times New Roman" panose="02020603050405020304" pitchFamily="18" charset="0"/>
              <a:cs typeface="Times New Roman" panose="02020603050405020304" pitchFamily="18" charset="0"/>
            </a:endParaRPr>
          </a:p>
        </p:txBody>
      </p:sp>
      <p:sp>
        <p:nvSpPr>
          <p:cNvPr id="8" name="pole tekstowe 7"/>
          <p:cNvSpPr txBox="1"/>
          <p:nvPr/>
        </p:nvSpPr>
        <p:spPr>
          <a:xfrm>
            <a:off x="9607826" y="3634677"/>
            <a:ext cx="1656522" cy="461665"/>
          </a:xfrm>
          <a:prstGeom prst="rect">
            <a:avLst/>
          </a:prstGeom>
          <a:noFill/>
          <a:ln>
            <a:solidFill>
              <a:schemeClr val="tx1"/>
            </a:solidFill>
          </a:ln>
        </p:spPr>
        <p:txBody>
          <a:bodyPr wrap="square" rtlCol="0">
            <a:spAutoFit/>
          </a:bodyPr>
          <a:lstStyle/>
          <a:p>
            <a:pPr algn="ctr"/>
            <a:r>
              <a:rPr lang="pl-PL" sz="2400" i="1" dirty="0" smtClean="0">
                <a:latin typeface="Times New Roman" panose="02020603050405020304" pitchFamily="18" charset="0"/>
                <a:cs typeface="Times New Roman" panose="02020603050405020304" pitchFamily="18" charset="0"/>
              </a:rPr>
              <a:t>prawda</a:t>
            </a:r>
            <a:endParaRPr lang="pl-PL" sz="2400" i="1" dirty="0">
              <a:latin typeface="Times New Roman" panose="02020603050405020304" pitchFamily="18" charset="0"/>
              <a:cs typeface="Times New Roman" panose="02020603050405020304" pitchFamily="18" charset="0"/>
            </a:endParaRPr>
          </a:p>
        </p:txBody>
      </p:sp>
      <p:sp>
        <p:nvSpPr>
          <p:cNvPr id="9" name="pole tekstowe 8"/>
          <p:cNvSpPr txBox="1"/>
          <p:nvPr/>
        </p:nvSpPr>
        <p:spPr>
          <a:xfrm>
            <a:off x="9607826" y="4310011"/>
            <a:ext cx="1656522" cy="461665"/>
          </a:xfrm>
          <a:prstGeom prst="rect">
            <a:avLst/>
          </a:prstGeom>
          <a:noFill/>
          <a:ln>
            <a:solidFill>
              <a:schemeClr val="tx1"/>
            </a:solidFill>
          </a:ln>
        </p:spPr>
        <p:txBody>
          <a:bodyPr wrap="square" rtlCol="0">
            <a:spAutoFit/>
          </a:bodyPr>
          <a:lstStyle/>
          <a:p>
            <a:pPr algn="ctr"/>
            <a:r>
              <a:rPr lang="pl-PL" sz="2400" i="1" dirty="0" smtClean="0">
                <a:latin typeface="Times New Roman" panose="02020603050405020304" pitchFamily="18" charset="0"/>
                <a:cs typeface="Times New Roman" panose="02020603050405020304" pitchFamily="18" charset="0"/>
              </a:rPr>
              <a:t>fałsz</a:t>
            </a:r>
            <a:endParaRPr lang="pl-PL" sz="2400" i="1" dirty="0">
              <a:latin typeface="Times New Roman" panose="02020603050405020304" pitchFamily="18" charset="0"/>
              <a:cs typeface="Times New Roman" panose="02020603050405020304" pitchFamily="18" charset="0"/>
            </a:endParaRPr>
          </a:p>
        </p:txBody>
      </p:sp>
      <p:sp>
        <p:nvSpPr>
          <p:cNvPr id="10" name="pole tekstowe 9"/>
          <p:cNvSpPr txBox="1"/>
          <p:nvPr/>
        </p:nvSpPr>
        <p:spPr>
          <a:xfrm>
            <a:off x="9607826" y="4754512"/>
            <a:ext cx="1656522" cy="461665"/>
          </a:xfrm>
          <a:prstGeom prst="rect">
            <a:avLst/>
          </a:prstGeom>
          <a:noFill/>
          <a:ln>
            <a:solidFill>
              <a:schemeClr val="tx1"/>
            </a:solidFill>
          </a:ln>
        </p:spPr>
        <p:txBody>
          <a:bodyPr wrap="square" rtlCol="0">
            <a:spAutoFit/>
          </a:bodyPr>
          <a:lstStyle/>
          <a:p>
            <a:pPr algn="ctr"/>
            <a:r>
              <a:rPr lang="pl-PL" sz="2400" i="1" dirty="0" smtClean="0">
                <a:latin typeface="Times New Roman" panose="02020603050405020304" pitchFamily="18" charset="0"/>
                <a:cs typeface="Times New Roman" panose="02020603050405020304" pitchFamily="18" charset="0"/>
              </a:rPr>
              <a:t>prawda</a:t>
            </a:r>
            <a:endParaRPr lang="pl-PL" sz="2400" i="1" dirty="0">
              <a:latin typeface="Times New Roman" panose="02020603050405020304" pitchFamily="18" charset="0"/>
              <a:cs typeface="Times New Roman" panose="02020603050405020304" pitchFamily="18" charset="0"/>
            </a:endParaRPr>
          </a:p>
        </p:txBody>
      </p:sp>
      <p:sp>
        <p:nvSpPr>
          <p:cNvPr id="11" name="pole tekstowe 10"/>
          <p:cNvSpPr txBox="1"/>
          <p:nvPr/>
        </p:nvSpPr>
        <p:spPr>
          <a:xfrm>
            <a:off x="9607826" y="5219834"/>
            <a:ext cx="1656522" cy="461665"/>
          </a:xfrm>
          <a:prstGeom prst="rect">
            <a:avLst/>
          </a:prstGeom>
          <a:noFill/>
          <a:ln>
            <a:solidFill>
              <a:schemeClr val="tx1"/>
            </a:solidFill>
          </a:ln>
        </p:spPr>
        <p:txBody>
          <a:bodyPr wrap="square" rtlCol="0">
            <a:spAutoFit/>
          </a:bodyPr>
          <a:lstStyle/>
          <a:p>
            <a:pPr algn="ctr"/>
            <a:r>
              <a:rPr lang="pl-PL" sz="2400" i="1" dirty="0" smtClean="0">
                <a:latin typeface="Times New Roman" panose="02020603050405020304" pitchFamily="18" charset="0"/>
                <a:cs typeface="Times New Roman" panose="02020603050405020304" pitchFamily="18" charset="0"/>
              </a:rPr>
              <a:t>prawda</a:t>
            </a:r>
            <a:endParaRPr lang="pl-PL" sz="2400" i="1" dirty="0">
              <a:latin typeface="Times New Roman" panose="02020603050405020304" pitchFamily="18" charset="0"/>
              <a:cs typeface="Times New Roman" panose="02020603050405020304" pitchFamily="18" charset="0"/>
            </a:endParaRPr>
          </a:p>
        </p:txBody>
      </p:sp>
      <p:sp>
        <p:nvSpPr>
          <p:cNvPr id="12" name="pole tekstowe 11"/>
          <p:cNvSpPr txBox="1"/>
          <p:nvPr/>
        </p:nvSpPr>
        <p:spPr>
          <a:xfrm>
            <a:off x="9607827" y="5887660"/>
            <a:ext cx="1656522" cy="461665"/>
          </a:xfrm>
          <a:prstGeom prst="rect">
            <a:avLst/>
          </a:prstGeom>
          <a:noFill/>
          <a:ln>
            <a:solidFill>
              <a:schemeClr val="tx1"/>
            </a:solidFill>
          </a:ln>
        </p:spPr>
        <p:txBody>
          <a:bodyPr wrap="square" rtlCol="0">
            <a:spAutoFit/>
          </a:bodyPr>
          <a:lstStyle/>
          <a:p>
            <a:pPr algn="ctr"/>
            <a:r>
              <a:rPr lang="pl-PL" sz="2400" i="1" dirty="0" smtClean="0">
                <a:latin typeface="Times New Roman" panose="02020603050405020304" pitchFamily="18" charset="0"/>
                <a:cs typeface="Times New Roman" panose="02020603050405020304" pitchFamily="18" charset="0"/>
              </a:rPr>
              <a:t>fałsz</a:t>
            </a:r>
            <a:endParaRPr lang="pl-PL"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5080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ppt_x"/>
                                          </p:val>
                                        </p:tav>
                                        <p:tav tm="100000">
                                          <p:val>
                                            <p:strVal val="#ppt_x"/>
                                          </p:val>
                                        </p:tav>
                                      </p:tavLst>
                                    </p:anim>
                                    <p:anim calcmode="lin" valueType="num">
                                      <p:cBhvr additive="base">
                                        <p:cTn id="4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500" fill="hold"/>
                                        <p:tgtEl>
                                          <p:spTgt spid="12"/>
                                        </p:tgtEl>
                                        <p:attrNameLst>
                                          <p:attrName>ppt_x</p:attrName>
                                        </p:attrNameLst>
                                      </p:cBhvr>
                                      <p:tavLst>
                                        <p:tav tm="0">
                                          <p:val>
                                            <p:strVal val="#ppt_x"/>
                                          </p:val>
                                        </p:tav>
                                        <p:tav tm="100000">
                                          <p:val>
                                            <p:strVal val="#ppt_x"/>
                                          </p:val>
                                        </p:tav>
                                      </p:tavLst>
                                    </p:anim>
                                    <p:anim calcmode="lin" valueType="num">
                                      <p:cBhvr additive="base">
                                        <p:cTn id="5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7" grpId="0" animBg="1"/>
      <p:bldP spid="8" grpId="0" animBg="1"/>
      <p:bldP spid="9" grpId="0" animBg="1"/>
      <p:bldP spid="10" grpId="0" animBg="1"/>
      <p:bldP spid="11"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pole tekstowe 1"/>
          <p:cNvSpPr txBox="1"/>
          <p:nvPr/>
        </p:nvSpPr>
        <p:spPr>
          <a:xfrm>
            <a:off x="244699" y="1376359"/>
            <a:ext cx="11323934" cy="3770263"/>
          </a:xfrm>
          <a:prstGeom prst="rect">
            <a:avLst/>
          </a:prstGeom>
          <a:noFill/>
        </p:spPr>
        <p:txBody>
          <a:bodyPr wrap="none" rtlCol="0">
            <a:spAutoFit/>
          </a:bodyPr>
          <a:lstStyle/>
          <a:p>
            <a:r>
              <a:rPr lang="pl-PL" sz="23900" u="sng" dirty="0" smtClean="0">
                <a:latin typeface="Segoe Script" panose="030B0504020000000003" pitchFamily="66" charset="0"/>
              </a:rPr>
              <a:t>Koniec</a:t>
            </a:r>
            <a:endParaRPr lang="pl-PL" sz="23900" u="sng" dirty="0">
              <a:latin typeface="Segoe Script" panose="030B0504020000000003" pitchFamily="66" charset="0"/>
            </a:endParaRPr>
          </a:p>
        </p:txBody>
      </p:sp>
    </p:spTree>
    <p:extLst>
      <p:ext uri="{BB962C8B-B14F-4D97-AF65-F5344CB8AC3E}">
        <p14:creationId xmlns:p14="http://schemas.microsoft.com/office/powerpoint/2010/main" val="2991725475"/>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kcja">
  <a:themeElements>
    <a:clrScheme name="Retrospekcja">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Garamond">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kcja">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839</TotalTime>
  <Words>1321</Words>
  <Application>Microsoft Office PowerPoint</Application>
  <PresentationFormat>Panoramiczny</PresentationFormat>
  <Paragraphs>194</Paragraphs>
  <Slides>19</Slides>
  <Notes>1</Notes>
  <HiddenSlides>0</HiddenSlides>
  <MMClips>0</MMClips>
  <ScaleCrop>false</ScaleCrop>
  <HeadingPairs>
    <vt:vector size="6" baseType="variant">
      <vt:variant>
        <vt:lpstr>Używane czcionki</vt:lpstr>
      </vt:variant>
      <vt:variant>
        <vt:i4>7</vt:i4>
      </vt:variant>
      <vt:variant>
        <vt:lpstr>Motyw</vt:lpstr>
      </vt:variant>
      <vt:variant>
        <vt:i4>1</vt:i4>
      </vt:variant>
      <vt:variant>
        <vt:lpstr>Tytuły slajdów</vt:lpstr>
      </vt:variant>
      <vt:variant>
        <vt:i4>19</vt:i4>
      </vt:variant>
    </vt:vector>
  </HeadingPairs>
  <TitlesOfParts>
    <vt:vector size="27" baseType="lpstr">
      <vt:lpstr>Calibri</vt:lpstr>
      <vt:lpstr>Courier New</vt:lpstr>
      <vt:lpstr>Garamond</vt:lpstr>
      <vt:lpstr>Lato</vt:lpstr>
      <vt:lpstr>Segoe Script</vt:lpstr>
      <vt:lpstr>Times New Roman</vt:lpstr>
      <vt:lpstr>Wingdings</vt:lpstr>
      <vt:lpstr>Retrospekcja</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Lekcja 11  Temat: Klasyfikacja organizmów</dc:title>
  <dc:creator>Aneta Gorzynska</dc:creator>
  <cp:lastModifiedBy>SŁOŃCE</cp:lastModifiedBy>
  <cp:revision>83</cp:revision>
  <dcterms:created xsi:type="dcterms:W3CDTF">2020-11-03T14:47:01Z</dcterms:created>
  <dcterms:modified xsi:type="dcterms:W3CDTF">2024-10-30T18:20:24Z</dcterms:modified>
</cp:coreProperties>
</file>