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38897-7D2E-44B9-96D5-A25ED317F3B2}" type="datetimeFigureOut">
              <a:rPr lang="pl-PL" smtClean="0"/>
              <a:t>26.07.2023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229F3-0586-4ACE-B930-720398D85A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8209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6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7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2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26.07.2023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52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26.07.2023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372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26.07.2023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81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26.07.2023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56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3984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1992">
                <a:solidFill>
                  <a:schemeClr val="tx1">
                    <a:tint val="75000"/>
                  </a:schemeClr>
                </a:solidFill>
              </a:defRPr>
            </a:lvl1pPr>
            <a:lvl2pPr marL="455371" indent="0">
              <a:buNone/>
              <a:defRPr sz="1793">
                <a:solidFill>
                  <a:schemeClr val="tx1">
                    <a:tint val="75000"/>
                  </a:schemeClr>
                </a:solidFill>
              </a:defRPr>
            </a:lvl2pPr>
            <a:lvl3pPr marL="910742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3pPr>
            <a:lvl4pPr marL="1366114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4pPr>
            <a:lvl5pPr marL="1821485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5pPr>
            <a:lvl6pPr marL="2276856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6pPr>
            <a:lvl7pPr marL="2732227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7pPr>
            <a:lvl8pPr marL="3187598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8pPr>
            <a:lvl9pPr marL="3642970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26.07.2023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89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789"/>
            </a:lvl1pPr>
            <a:lvl2pPr>
              <a:defRPr sz="2390"/>
            </a:lvl2pPr>
            <a:lvl3pPr>
              <a:defRPr sz="1992"/>
            </a:lvl3pPr>
            <a:lvl4pPr>
              <a:defRPr sz="1793"/>
            </a:lvl4pPr>
            <a:lvl5pPr>
              <a:defRPr sz="1793"/>
            </a:lvl5pPr>
            <a:lvl6pPr>
              <a:defRPr sz="1793"/>
            </a:lvl6pPr>
            <a:lvl7pPr>
              <a:defRPr sz="1793"/>
            </a:lvl7pPr>
            <a:lvl8pPr>
              <a:defRPr sz="1793"/>
            </a:lvl8pPr>
            <a:lvl9pPr>
              <a:defRPr sz="1793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789"/>
            </a:lvl1pPr>
            <a:lvl2pPr>
              <a:defRPr sz="2390"/>
            </a:lvl2pPr>
            <a:lvl3pPr>
              <a:defRPr sz="1992"/>
            </a:lvl3pPr>
            <a:lvl4pPr>
              <a:defRPr sz="1793"/>
            </a:lvl4pPr>
            <a:lvl5pPr>
              <a:defRPr sz="1793"/>
            </a:lvl5pPr>
            <a:lvl6pPr>
              <a:defRPr sz="1793"/>
            </a:lvl6pPr>
            <a:lvl7pPr>
              <a:defRPr sz="1793"/>
            </a:lvl7pPr>
            <a:lvl8pPr>
              <a:defRPr sz="1793"/>
            </a:lvl8pPr>
            <a:lvl9pPr>
              <a:defRPr sz="1793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26.07.2023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461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599" y="1535113"/>
            <a:ext cx="5386918" cy="639762"/>
          </a:xfrm>
        </p:spPr>
        <p:txBody>
          <a:bodyPr anchor="b"/>
          <a:lstStyle>
            <a:lvl1pPr marL="0" indent="0">
              <a:buNone/>
              <a:defRPr sz="2390" b="1"/>
            </a:lvl1pPr>
            <a:lvl2pPr marL="455371" indent="0">
              <a:buNone/>
              <a:defRPr sz="1992" b="1"/>
            </a:lvl2pPr>
            <a:lvl3pPr marL="910742" indent="0">
              <a:buNone/>
              <a:defRPr sz="1793" b="1"/>
            </a:lvl3pPr>
            <a:lvl4pPr marL="1366114" indent="0">
              <a:buNone/>
              <a:defRPr sz="1594" b="1"/>
            </a:lvl4pPr>
            <a:lvl5pPr marL="1821485" indent="0">
              <a:buNone/>
              <a:defRPr sz="1594" b="1"/>
            </a:lvl5pPr>
            <a:lvl6pPr marL="2276856" indent="0">
              <a:buNone/>
              <a:defRPr sz="1594" b="1"/>
            </a:lvl6pPr>
            <a:lvl7pPr marL="2732227" indent="0">
              <a:buNone/>
              <a:defRPr sz="1594" b="1"/>
            </a:lvl7pPr>
            <a:lvl8pPr marL="3187598" indent="0">
              <a:buNone/>
              <a:defRPr sz="1594" b="1"/>
            </a:lvl8pPr>
            <a:lvl9pPr marL="3642970" indent="0">
              <a:buNone/>
              <a:defRPr sz="1594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599" y="2174875"/>
            <a:ext cx="5386918" cy="3951288"/>
          </a:xfrm>
        </p:spPr>
        <p:txBody>
          <a:bodyPr/>
          <a:lstStyle>
            <a:lvl1pPr>
              <a:defRPr sz="2390"/>
            </a:lvl1pPr>
            <a:lvl2pPr>
              <a:defRPr sz="1992"/>
            </a:lvl2pPr>
            <a:lvl3pPr>
              <a:defRPr sz="1793"/>
            </a:lvl3pPr>
            <a:lvl4pPr>
              <a:defRPr sz="1594"/>
            </a:lvl4pPr>
            <a:lvl5pPr>
              <a:defRPr sz="1594"/>
            </a:lvl5pPr>
            <a:lvl6pPr>
              <a:defRPr sz="1594"/>
            </a:lvl6pPr>
            <a:lvl7pPr>
              <a:defRPr sz="1594"/>
            </a:lvl7pPr>
            <a:lvl8pPr>
              <a:defRPr sz="1594"/>
            </a:lvl8pPr>
            <a:lvl9pPr>
              <a:defRPr sz="1594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390" b="1"/>
            </a:lvl1pPr>
            <a:lvl2pPr marL="455371" indent="0">
              <a:buNone/>
              <a:defRPr sz="1992" b="1"/>
            </a:lvl2pPr>
            <a:lvl3pPr marL="910742" indent="0">
              <a:buNone/>
              <a:defRPr sz="1793" b="1"/>
            </a:lvl3pPr>
            <a:lvl4pPr marL="1366114" indent="0">
              <a:buNone/>
              <a:defRPr sz="1594" b="1"/>
            </a:lvl4pPr>
            <a:lvl5pPr marL="1821485" indent="0">
              <a:buNone/>
              <a:defRPr sz="1594" b="1"/>
            </a:lvl5pPr>
            <a:lvl6pPr marL="2276856" indent="0">
              <a:buNone/>
              <a:defRPr sz="1594" b="1"/>
            </a:lvl6pPr>
            <a:lvl7pPr marL="2732227" indent="0">
              <a:buNone/>
              <a:defRPr sz="1594" b="1"/>
            </a:lvl7pPr>
            <a:lvl8pPr marL="3187598" indent="0">
              <a:buNone/>
              <a:defRPr sz="1594" b="1"/>
            </a:lvl8pPr>
            <a:lvl9pPr marL="3642970" indent="0">
              <a:buNone/>
              <a:defRPr sz="1594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390"/>
            </a:lvl1pPr>
            <a:lvl2pPr>
              <a:defRPr sz="1992"/>
            </a:lvl2pPr>
            <a:lvl3pPr>
              <a:defRPr sz="1793"/>
            </a:lvl3pPr>
            <a:lvl4pPr>
              <a:defRPr sz="1594"/>
            </a:lvl4pPr>
            <a:lvl5pPr>
              <a:defRPr sz="1594"/>
            </a:lvl5pPr>
            <a:lvl6pPr>
              <a:defRPr sz="1594"/>
            </a:lvl6pPr>
            <a:lvl7pPr>
              <a:defRPr sz="1594"/>
            </a:lvl7pPr>
            <a:lvl8pPr>
              <a:defRPr sz="1594"/>
            </a:lvl8pPr>
            <a:lvl9pPr>
              <a:defRPr sz="1594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26.07.2023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05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26.07.2023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752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26.07.2023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63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1992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187"/>
            </a:lvl1pPr>
            <a:lvl2pPr>
              <a:defRPr sz="2789"/>
            </a:lvl2pPr>
            <a:lvl3pPr>
              <a:defRPr sz="2390"/>
            </a:lvl3pPr>
            <a:lvl4pPr>
              <a:defRPr sz="1992"/>
            </a:lvl4pPr>
            <a:lvl5pPr>
              <a:defRPr sz="1992"/>
            </a:lvl5pPr>
            <a:lvl6pPr>
              <a:defRPr sz="1992"/>
            </a:lvl6pPr>
            <a:lvl7pPr>
              <a:defRPr sz="1992"/>
            </a:lvl7pPr>
            <a:lvl8pPr>
              <a:defRPr sz="1992"/>
            </a:lvl8pPr>
            <a:lvl9pPr>
              <a:defRPr sz="1992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394"/>
            </a:lvl1pPr>
            <a:lvl2pPr marL="455371" indent="0">
              <a:buNone/>
              <a:defRPr sz="1195"/>
            </a:lvl2pPr>
            <a:lvl3pPr marL="910742" indent="0">
              <a:buNone/>
              <a:defRPr sz="996"/>
            </a:lvl3pPr>
            <a:lvl4pPr marL="1366114" indent="0">
              <a:buNone/>
              <a:defRPr sz="896"/>
            </a:lvl4pPr>
            <a:lvl5pPr marL="1821485" indent="0">
              <a:buNone/>
              <a:defRPr sz="896"/>
            </a:lvl5pPr>
            <a:lvl6pPr marL="2276856" indent="0">
              <a:buNone/>
              <a:defRPr sz="896"/>
            </a:lvl6pPr>
            <a:lvl7pPr marL="2732227" indent="0">
              <a:buNone/>
              <a:defRPr sz="896"/>
            </a:lvl7pPr>
            <a:lvl8pPr marL="3187598" indent="0">
              <a:buNone/>
              <a:defRPr sz="896"/>
            </a:lvl8pPr>
            <a:lvl9pPr marL="3642970" indent="0">
              <a:buNone/>
              <a:defRPr sz="896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26.07.2023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485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992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187"/>
            </a:lvl1pPr>
            <a:lvl2pPr marL="455371" indent="0">
              <a:buNone/>
              <a:defRPr sz="2789"/>
            </a:lvl2pPr>
            <a:lvl3pPr marL="910742" indent="0">
              <a:buNone/>
              <a:defRPr sz="2390"/>
            </a:lvl3pPr>
            <a:lvl4pPr marL="1366114" indent="0">
              <a:buNone/>
              <a:defRPr sz="1992"/>
            </a:lvl4pPr>
            <a:lvl5pPr marL="1821485" indent="0">
              <a:buNone/>
              <a:defRPr sz="1992"/>
            </a:lvl5pPr>
            <a:lvl6pPr marL="2276856" indent="0">
              <a:buNone/>
              <a:defRPr sz="1992"/>
            </a:lvl6pPr>
            <a:lvl7pPr marL="2732227" indent="0">
              <a:buNone/>
              <a:defRPr sz="1992"/>
            </a:lvl7pPr>
            <a:lvl8pPr marL="3187598" indent="0">
              <a:buNone/>
              <a:defRPr sz="1992"/>
            </a:lvl8pPr>
            <a:lvl9pPr marL="3642970" indent="0">
              <a:buNone/>
              <a:defRPr sz="1992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394"/>
            </a:lvl1pPr>
            <a:lvl2pPr marL="455371" indent="0">
              <a:buNone/>
              <a:defRPr sz="1195"/>
            </a:lvl2pPr>
            <a:lvl3pPr marL="910742" indent="0">
              <a:buNone/>
              <a:defRPr sz="996"/>
            </a:lvl3pPr>
            <a:lvl4pPr marL="1366114" indent="0">
              <a:buNone/>
              <a:defRPr sz="896"/>
            </a:lvl4pPr>
            <a:lvl5pPr marL="1821485" indent="0">
              <a:buNone/>
              <a:defRPr sz="896"/>
            </a:lvl5pPr>
            <a:lvl6pPr marL="2276856" indent="0">
              <a:buNone/>
              <a:defRPr sz="896"/>
            </a:lvl6pPr>
            <a:lvl7pPr marL="2732227" indent="0">
              <a:buNone/>
              <a:defRPr sz="896"/>
            </a:lvl7pPr>
            <a:lvl8pPr marL="3187598" indent="0">
              <a:buNone/>
              <a:defRPr sz="896"/>
            </a:lvl8pPr>
            <a:lvl9pPr marL="3642970" indent="0">
              <a:buNone/>
              <a:defRPr sz="896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26.07.2023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847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26.07.2023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82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0742" rtl="0" eaLnBrk="1" latinLnBrk="0" hangingPunct="1">
        <a:spcBef>
          <a:spcPct val="0"/>
        </a:spcBef>
        <a:buNone/>
        <a:defRPr sz="43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528" indent="-341528" algn="l" defTabSz="910742" rtl="0" eaLnBrk="1" latinLnBrk="0" hangingPunct="1">
        <a:spcBef>
          <a:spcPct val="20000"/>
        </a:spcBef>
        <a:buFont typeface="Arial" pitchFamily="34" charset="0"/>
        <a:buChar char="•"/>
        <a:defRPr sz="3187" kern="1200">
          <a:solidFill>
            <a:schemeClr val="tx1"/>
          </a:solidFill>
          <a:latin typeface="+mn-lt"/>
          <a:ea typeface="+mn-ea"/>
          <a:cs typeface="+mn-cs"/>
        </a:defRPr>
      </a:lvl1pPr>
      <a:lvl2pPr marL="739978" indent="-284607" algn="l" defTabSz="910742" rtl="0" eaLnBrk="1" latinLnBrk="0" hangingPunct="1">
        <a:spcBef>
          <a:spcPct val="20000"/>
        </a:spcBef>
        <a:buFont typeface="Arial" pitchFamily="34" charset="0"/>
        <a:buChar char="–"/>
        <a:defRPr sz="2789" kern="1200">
          <a:solidFill>
            <a:schemeClr val="tx1"/>
          </a:solidFill>
          <a:latin typeface="+mn-lt"/>
          <a:ea typeface="+mn-ea"/>
          <a:cs typeface="+mn-cs"/>
        </a:defRPr>
      </a:lvl2pPr>
      <a:lvl3pPr marL="1138428" indent="-227686" algn="l" defTabSz="910742" rtl="0" eaLnBrk="1" latinLnBrk="0" hangingPunct="1">
        <a:spcBef>
          <a:spcPct val="20000"/>
        </a:spcBef>
        <a:buFont typeface="Arial" pitchFamily="34" charset="0"/>
        <a:buChar char="•"/>
        <a:defRPr sz="2390" kern="1200">
          <a:solidFill>
            <a:schemeClr val="tx1"/>
          </a:solidFill>
          <a:latin typeface="+mn-lt"/>
          <a:ea typeface="+mn-ea"/>
          <a:cs typeface="+mn-cs"/>
        </a:defRPr>
      </a:lvl3pPr>
      <a:lvl4pPr marL="1593799" indent="-227686" algn="l" defTabSz="910742" rtl="0" eaLnBrk="1" latinLnBrk="0" hangingPunct="1">
        <a:spcBef>
          <a:spcPct val="20000"/>
        </a:spcBef>
        <a:buFont typeface="Arial" pitchFamily="34" charset="0"/>
        <a:buChar char="–"/>
        <a:defRPr sz="1992" kern="1200">
          <a:solidFill>
            <a:schemeClr val="tx1"/>
          </a:solidFill>
          <a:latin typeface="+mn-lt"/>
          <a:ea typeface="+mn-ea"/>
          <a:cs typeface="+mn-cs"/>
        </a:defRPr>
      </a:lvl4pPr>
      <a:lvl5pPr marL="2049170" indent="-227686" algn="l" defTabSz="910742" rtl="0" eaLnBrk="1" latinLnBrk="0" hangingPunct="1">
        <a:spcBef>
          <a:spcPct val="20000"/>
        </a:spcBef>
        <a:buFont typeface="Arial" pitchFamily="34" charset="0"/>
        <a:buChar char="»"/>
        <a:defRPr sz="1992" kern="1200">
          <a:solidFill>
            <a:schemeClr val="tx1"/>
          </a:solidFill>
          <a:latin typeface="+mn-lt"/>
          <a:ea typeface="+mn-ea"/>
          <a:cs typeface="+mn-cs"/>
        </a:defRPr>
      </a:lvl5pPr>
      <a:lvl6pPr marL="2504542" indent="-227686" algn="l" defTabSz="910742" rtl="0" eaLnBrk="1" latinLnBrk="0" hangingPunct="1">
        <a:spcBef>
          <a:spcPct val="20000"/>
        </a:spcBef>
        <a:buFont typeface="Arial" pitchFamily="34" charset="0"/>
        <a:buChar char="•"/>
        <a:defRPr sz="1992" kern="1200">
          <a:solidFill>
            <a:schemeClr val="tx1"/>
          </a:solidFill>
          <a:latin typeface="+mn-lt"/>
          <a:ea typeface="+mn-ea"/>
          <a:cs typeface="+mn-cs"/>
        </a:defRPr>
      </a:lvl6pPr>
      <a:lvl7pPr marL="2959913" indent="-227686" algn="l" defTabSz="910742" rtl="0" eaLnBrk="1" latinLnBrk="0" hangingPunct="1">
        <a:spcBef>
          <a:spcPct val="20000"/>
        </a:spcBef>
        <a:buFont typeface="Arial" pitchFamily="34" charset="0"/>
        <a:buChar char="•"/>
        <a:defRPr sz="1992" kern="1200">
          <a:solidFill>
            <a:schemeClr val="tx1"/>
          </a:solidFill>
          <a:latin typeface="+mn-lt"/>
          <a:ea typeface="+mn-ea"/>
          <a:cs typeface="+mn-cs"/>
        </a:defRPr>
      </a:lvl7pPr>
      <a:lvl8pPr marL="3415284" indent="-227686" algn="l" defTabSz="910742" rtl="0" eaLnBrk="1" latinLnBrk="0" hangingPunct="1">
        <a:spcBef>
          <a:spcPct val="20000"/>
        </a:spcBef>
        <a:buFont typeface="Arial" pitchFamily="34" charset="0"/>
        <a:buChar char="•"/>
        <a:defRPr sz="1992" kern="1200">
          <a:solidFill>
            <a:schemeClr val="tx1"/>
          </a:solidFill>
          <a:latin typeface="+mn-lt"/>
          <a:ea typeface="+mn-ea"/>
          <a:cs typeface="+mn-cs"/>
        </a:defRPr>
      </a:lvl8pPr>
      <a:lvl9pPr marL="3870655" indent="-227686" algn="l" defTabSz="910742" rtl="0" eaLnBrk="1" latinLnBrk="0" hangingPunct="1">
        <a:spcBef>
          <a:spcPct val="20000"/>
        </a:spcBef>
        <a:buFont typeface="Arial" pitchFamily="34" charset="0"/>
        <a:buChar char="•"/>
        <a:defRPr sz="1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0742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1pPr>
      <a:lvl2pPr marL="455371" algn="l" defTabSz="910742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2pPr>
      <a:lvl3pPr marL="910742" algn="l" defTabSz="910742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3pPr>
      <a:lvl4pPr marL="1366114" algn="l" defTabSz="910742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4pPr>
      <a:lvl5pPr marL="1821485" algn="l" defTabSz="910742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5pPr>
      <a:lvl6pPr marL="2276856" algn="l" defTabSz="910742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6pPr>
      <a:lvl7pPr marL="2732227" algn="l" defTabSz="910742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7pPr>
      <a:lvl8pPr marL="3187598" algn="l" defTabSz="910742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8pPr>
      <a:lvl9pPr marL="3642970" algn="l" defTabSz="910742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2" descr="30 Colorful Watercolor Brush Stroke Banner (PNG Transparent) Vol. 2 |  OnlyGFX.com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102" y="647613"/>
            <a:ext cx="3757001" cy="237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ostokąt 7"/>
          <p:cNvSpPr/>
          <p:nvPr/>
        </p:nvSpPr>
        <p:spPr>
          <a:xfrm>
            <a:off x="4258056" y="553302"/>
            <a:ext cx="4227577" cy="2329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992" dirty="0">
                <a:solidFill>
                  <a:srgbClr val="C0504D">
                    <a:lumMod val="50000"/>
                  </a:srgbClr>
                </a:solidFill>
                <a:latin typeface="Gabriola" panose="04040605051002020D02" pitchFamily="82" charset="0"/>
              </a:rPr>
              <a:t>Trzoda chlewna</a:t>
            </a:r>
          </a:p>
          <a:p>
            <a:pPr marL="284607" indent="-284607">
              <a:buFont typeface="Wingdings" panose="05000000000000000000" pitchFamily="2" charset="2"/>
              <a:buChar char="q"/>
            </a:pPr>
            <a:r>
              <a:rPr lang="pl-PL" sz="1793" dirty="0">
                <a:solidFill>
                  <a:prstClr val="black"/>
                </a:solidFill>
                <a:latin typeface="Gabriola" panose="04040605051002020D02" pitchFamily="82" charset="0"/>
              </a:rPr>
              <a:t>W Polsce ma duże znaczenie</a:t>
            </a:r>
          </a:p>
          <a:p>
            <a:pPr marL="284607" indent="-284607">
              <a:buFont typeface="Wingdings" panose="05000000000000000000" pitchFamily="2" charset="2"/>
              <a:buChar char="q"/>
            </a:pPr>
            <a:r>
              <a:rPr lang="pl-PL" sz="1793" dirty="0">
                <a:solidFill>
                  <a:prstClr val="black"/>
                </a:solidFill>
                <a:latin typeface="Gabriola" panose="04040605051002020D02" pitchFamily="82" charset="0"/>
              </a:rPr>
              <a:t>Największe pogłowie występuje w </a:t>
            </a:r>
            <a:r>
              <a:rPr lang="pl-PL" sz="1594" dirty="0">
                <a:solidFill>
                  <a:prstClr val="black"/>
                </a:solidFill>
                <a:latin typeface="Gabriola" panose="04040605051002020D02" pitchFamily="82" charset="0"/>
              </a:rPr>
              <a:t>województwach </a:t>
            </a:r>
            <a:r>
              <a:rPr lang="pl-PL" sz="1793" dirty="0">
                <a:solidFill>
                  <a:srgbClr val="C0504D">
                    <a:lumMod val="50000"/>
                  </a:srgbClr>
                </a:solidFill>
                <a:latin typeface="Gabriola" panose="04040605051002020D02" pitchFamily="82" charset="0"/>
              </a:rPr>
              <a:t>wielkopolskim i kujawsko-pomorskim – </a:t>
            </a:r>
            <a:r>
              <a:rPr lang="pl-PL" sz="1793" dirty="0">
                <a:solidFill>
                  <a:prstClr val="black"/>
                </a:solidFill>
                <a:latin typeface="Gabriola" panose="04040605051002020D02" pitchFamily="82" charset="0"/>
              </a:rPr>
              <a:t>nowoczesne chlewnie</a:t>
            </a:r>
          </a:p>
          <a:p>
            <a:pPr marL="284607" indent="-284607">
              <a:buFont typeface="Wingdings" panose="05000000000000000000" pitchFamily="2" charset="2"/>
              <a:buChar char="q"/>
            </a:pPr>
            <a:r>
              <a:rPr lang="pl-PL" sz="1793" dirty="0">
                <a:solidFill>
                  <a:prstClr val="black"/>
                </a:solidFill>
                <a:latin typeface="Gabriola" panose="04040605051002020D02" pitchFamily="82" charset="0"/>
              </a:rPr>
              <a:t>Na południu – małe gospodarstwa – tradycyjny chów</a:t>
            </a:r>
          </a:p>
          <a:p>
            <a:pPr marL="284607" indent="-284607">
              <a:buFont typeface="Wingdings" panose="05000000000000000000" pitchFamily="2" charset="2"/>
              <a:buChar char="q"/>
            </a:pPr>
            <a:r>
              <a:rPr lang="pl-PL" sz="1793" dirty="0">
                <a:solidFill>
                  <a:prstClr val="black"/>
                </a:solidFill>
                <a:latin typeface="Gabriola" panose="04040605051002020D02" pitchFamily="82" charset="0"/>
              </a:rPr>
              <a:t>Mamy z niej mięso – wieprzowina (tańsza niż wołowina)</a:t>
            </a:r>
            <a:endParaRPr lang="pl-PL" sz="1793" dirty="0">
              <a:solidFill>
                <a:srgbClr val="C0504D">
                  <a:lumMod val="50000"/>
                </a:srgbClr>
              </a:solidFill>
              <a:latin typeface="Gabriola" panose="04040605051002020D02" pitchFamily="82" charset="0"/>
            </a:endParaRPr>
          </a:p>
        </p:txBody>
      </p:sp>
      <p:pic>
        <p:nvPicPr>
          <p:cNvPr id="29" name="Obraz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27" y="4324449"/>
            <a:ext cx="2680024" cy="2489743"/>
          </a:xfrm>
          <a:prstGeom prst="rect">
            <a:avLst/>
          </a:prstGeom>
        </p:spPr>
      </p:pic>
      <p:pic>
        <p:nvPicPr>
          <p:cNvPr id="21" name="Picture 22" descr="30 Colorful Watercolor Brush Stroke Banner (PNG Transparent) Vol. 2 |  OnlyGFX.com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384" y="3166437"/>
            <a:ext cx="2928983" cy="264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2" descr="30 Colorful Watercolor Brush Stroke Banner (PNG Transparent) Vol. 2 |  OnlyGFX.com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73" y="1998441"/>
            <a:ext cx="3757001" cy="264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reskówki rysunek przewiń puste tło — Wektor stockowy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620" y="128844"/>
            <a:ext cx="3334407" cy="29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Kreskówki rysunek przewiń puste tło — Wektor stockowy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853" y="4814464"/>
            <a:ext cx="5011149" cy="202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Kreskówki rysunek przewiń puste tło — Wektor stockowy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016" y="5776405"/>
            <a:ext cx="3334407" cy="95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reskówki rysunek przewiń puste tło — Wektor stockowy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5" y="76723"/>
            <a:ext cx="4129126" cy="189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reskówki rysunek przewiń puste tło — Wektor stockowy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114" y="13785"/>
            <a:ext cx="3334407" cy="64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907792" y="-6992"/>
            <a:ext cx="6492240" cy="582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187" b="1" dirty="0">
                <a:solidFill>
                  <a:srgbClr val="C0504D">
                    <a:lumMod val="50000"/>
                  </a:srgbClr>
                </a:solidFill>
                <a:latin typeface="Gabriola" panose="04040605051002020D02" pitchFamily="82" charset="0"/>
              </a:rPr>
              <a:t>Produkcja zwierzęca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35636" y="132180"/>
            <a:ext cx="3938016" cy="174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607" indent="-284607">
              <a:buFont typeface="Wingdings" panose="05000000000000000000" pitchFamily="2" charset="2"/>
              <a:buChar char="ü"/>
            </a:pPr>
            <a:r>
              <a:rPr lang="pl-PL" sz="1793" dirty="0">
                <a:solidFill>
                  <a:prstClr val="black"/>
                </a:solidFill>
                <a:latin typeface="Gabriola" panose="04040605051002020D02" pitchFamily="82" charset="0"/>
              </a:rPr>
              <a:t>Pogłowie bydła (2018 r.) – </a:t>
            </a:r>
            <a:r>
              <a:rPr lang="pl-PL" sz="1793" u="sng" dirty="0">
                <a:solidFill>
                  <a:prstClr val="black"/>
                </a:solidFill>
                <a:latin typeface="Gabriola" panose="04040605051002020D02" pitchFamily="82" charset="0"/>
              </a:rPr>
              <a:t>7 miejsce w UE</a:t>
            </a:r>
          </a:p>
          <a:p>
            <a:pPr marL="284607" indent="-284607">
              <a:buFont typeface="Wingdings" panose="05000000000000000000" pitchFamily="2" charset="2"/>
              <a:buChar char="ü"/>
            </a:pPr>
            <a:r>
              <a:rPr lang="pl-PL" sz="1793" dirty="0">
                <a:solidFill>
                  <a:prstClr val="black"/>
                </a:solidFill>
                <a:latin typeface="Gabriola" panose="04040605051002020D02" pitchFamily="82" charset="0"/>
              </a:rPr>
              <a:t>Pogłowie trzody chlewnej (2018 r.) – </a:t>
            </a:r>
            <a:r>
              <a:rPr lang="pl-PL" sz="1793" u="sng" dirty="0">
                <a:solidFill>
                  <a:prstClr val="black"/>
                </a:solidFill>
                <a:latin typeface="Gabriola" panose="04040605051002020D02" pitchFamily="82" charset="0"/>
              </a:rPr>
              <a:t>6 miejsce w UE</a:t>
            </a:r>
          </a:p>
          <a:p>
            <a:pPr marL="284607" indent="-284607">
              <a:buFont typeface="Wingdings" panose="05000000000000000000" pitchFamily="2" charset="2"/>
              <a:buChar char="ü"/>
            </a:pPr>
            <a:r>
              <a:rPr lang="pl-PL" sz="1793" dirty="0">
                <a:solidFill>
                  <a:prstClr val="black"/>
                </a:solidFill>
                <a:latin typeface="Gabriola" panose="04040605051002020D02" pitchFamily="82" charset="0"/>
              </a:rPr>
              <a:t>Chów zwierząt – </a:t>
            </a:r>
            <a:r>
              <a:rPr lang="pl-PL" sz="1793" dirty="0">
                <a:solidFill>
                  <a:srgbClr val="C0504D">
                    <a:lumMod val="50000"/>
                  </a:srgbClr>
                </a:solidFill>
                <a:latin typeface="Gabriola" panose="04040605051002020D02" pitchFamily="82" charset="0"/>
              </a:rPr>
              <a:t>mięso, mleko, jaja, skóra</a:t>
            </a:r>
          </a:p>
          <a:p>
            <a:pPr marL="284607" indent="-284607">
              <a:buFont typeface="Wingdings" panose="05000000000000000000" pitchFamily="2" charset="2"/>
              <a:buChar char="ü"/>
            </a:pPr>
            <a:r>
              <a:rPr lang="pl-PL" sz="1793" dirty="0">
                <a:solidFill>
                  <a:prstClr val="black"/>
                </a:solidFill>
                <a:latin typeface="Gabriola" panose="04040605051002020D02" pitchFamily="82" charset="0"/>
              </a:rPr>
              <a:t>W krajach lepiej rozwiniętych – przewaga produkcji zwierząt nad produkcją roślinną</a:t>
            </a:r>
          </a:p>
        </p:txBody>
      </p:sp>
      <p:sp>
        <p:nvSpPr>
          <p:cNvPr id="7" name="Prostokąt 6"/>
          <p:cNvSpPr/>
          <p:nvPr/>
        </p:nvSpPr>
        <p:spPr>
          <a:xfrm>
            <a:off x="3872727" y="5021265"/>
            <a:ext cx="4632468" cy="1563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992" dirty="0">
                <a:solidFill>
                  <a:srgbClr val="C0504D">
                    <a:lumMod val="50000"/>
                  </a:srgbClr>
                </a:solidFill>
                <a:latin typeface="Gabriola" panose="04040605051002020D02" pitchFamily="82" charset="0"/>
              </a:rPr>
              <a:t>Drób</a:t>
            </a:r>
          </a:p>
          <a:p>
            <a:pPr marL="284607" indent="-284607">
              <a:buFont typeface="Courier New" panose="02070309020205020404" pitchFamily="49" charset="0"/>
              <a:buChar char="o"/>
            </a:pPr>
            <a:r>
              <a:rPr lang="pl-PL" sz="1793" dirty="0">
                <a:solidFill>
                  <a:prstClr val="black"/>
                </a:solidFill>
                <a:latin typeface="Gabriola" panose="04040605051002020D02" pitchFamily="82" charset="0"/>
              </a:rPr>
              <a:t>Ogromne znaczenie – fermy – 85% kur pochodzi z chowu klatkowego</a:t>
            </a:r>
          </a:p>
          <a:p>
            <a:pPr marL="284607" indent="-284607">
              <a:buFont typeface="Courier New" panose="02070309020205020404" pitchFamily="49" charset="0"/>
              <a:buChar char="o"/>
            </a:pPr>
            <a:r>
              <a:rPr lang="pl-PL" sz="1793" dirty="0">
                <a:solidFill>
                  <a:prstClr val="black"/>
                </a:solidFill>
                <a:latin typeface="Gabriola" panose="04040605051002020D02" pitchFamily="82" charset="0"/>
              </a:rPr>
              <a:t>90% pogłowia drobiu stanowią </a:t>
            </a:r>
            <a:r>
              <a:rPr lang="pl-PL" sz="1992" dirty="0">
                <a:solidFill>
                  <a:prstClr val="black"/>
                </a:solidFill>
                <a:latin typeface="Gabriola" panose="04040605051002020D02" pitchFamily="82" charset="0"/>
              </a:rPr>
              <a:t>kurczaki i kury nioski</a:t>
            </a:r>
          </a:p>
          <a:p>
            <a:pPr marL="341528" indent="-341528">
              <a:buFont typeface="Courier New" panose="02070309020205020404" pitchFamily="49" charset="0"/>
              <a:buChar char="o"/>
            </a:pPr>
            <a:r>
              <a:rPr lang="pl-PL" sz="1992" dirty="0">
                <a:solidFill>
                  <a:prstClr val="black"/>
                </a:solidFill>
                <a:latin typeface="Gabriola" panose="04040605051002020D02" pitchFamily="82" charset="0"/>
              </a:rPr>
              <a:t>Mamy z niego: mięso, jaja, pierze</a:t>
            </a:r>
            <a:endParaRPr lang="pl-PL" sz="1793" dirty="0">
              <a:solidFill>
                <a:prstClr val="black"/>
              </a:solidFill>
              <a:latin typeface="Gabriola" panose="04040605051002020D02" pitchFamily="82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8795016" y="128843"/>
            <a:ext cx="3023616" cy="2881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992" dirty="0">
                <a:solidFill>
                  <a:srgbClr val="C0504D">
                    <a:lumMod val="50000"/>
                  </a:srgbClr>
                </a:solidFill>
                <a:latin typeface="Gabriola" panose="04040605051002020D02" pitchFamily="82" charset="0"/>
              </a:rPr>
              <a:t>Konie</a:t>
            </a:r>
          </a:p>
          <a:p>
            <a:pPr marL="284607" indent="-284607">
              <a:buFont typeface="Wingdings" panose="05000000000000000000" pitchFamily="2" charset="2"/>
              <a:buChar char="Ø"/>
            </a:pPr>
            <a:r>
              <a:rPr lang="pl-PL" sz="1793" dirty="0">
                <a:solidFill>
                  <a:prstClr val="black"/>
                </a:solidFill>
                <a:latin typeface="Gabriola" panose="04040605051002020D02" pitchFamily="82" charset="0"/>
              </a:rPr>
              <a:t>Kiedyś chów koni miał duże znaczenia (siła pociągowa)</a:t>
            </a:r>
          </a:p>
          <a:p>
            <a:pPr marL="284607" indent="-284607">
              <a:buFont typeface="Wingdings" panose="05000000000000000000" pitchFamily="2" charset="2"/>
              <a:buChar char="Ø"/>
            </a:pPr>
            <a:r>
              <a:rPr lang="pl-PL" sz="1793" dirty="0">
                <a:solidFill>
                  <a:prstClr val="black"/>
                </a:solidFill>
                <a:latin typeface="Gabriola" panose="04040605051002020D02" pitchFamily="82" charset="0"/>
              </a:rPr>
              <a:t>Wprowadzono maszyny w rolnictwie – spadek pogłowi koni</a:t>
            </a:r>
          </a:p>
          <a:p>
            <a:pPr marL="284607" indent="-284607">
              <a:buFont typeface="Wingdings" panose="05000000000000000000" pitchFamily="2" charset="2"/>
              <a:buChar char="Ø"/>
            </a:pPr>
            <a:r>
              <a:rPr lang="pl-PL" sz="1793" dirty="0">
                <a:solidFill>
                  <a:prstClr val="black"/>
                </a:solidFill>
                <a:latin typeface="Gabriola" panose="04040605051002020D02" pitchFamily="82" charset="0"/>
              </a:rPr>
              <a:t>Dziś wykorzystuje się je w rekreacji, sportach</a:t>
            </a:r>
          </a:p>
          <a:p>
            <a:pPr marL="284607" indent="-284607">
              <a:buFont typeface="Wingdings" panose="05000000000000000000" pitchFamily="2" charset="2"/>
              <a:buChar char="Ø"/>
            </a:pPr>
            <a:r>
              <a:rPr lang="pl-PL" sz="1793" dirty="0">
                <a:solidFill>
                  <a:prstClr val="black"/>
                </a:solidFill>
                <a:latin typeface="Gabriola" panose="04040605051002020D02" pitchFamily="82" charset="0"/>
              </a:rPr>
              <a:t>Polska słynęła z hodowli koni arabskich – hodowla koło Janowa Podlaskiego</a:t>
            </a:r>
          </a:p>
        </p:txBody>
      </p:sp>
      <p:sp>
        <p:nvSpPr>
          <p:cNvPr id="10" name="Prostokąt 9"/>
          <p:cNvSpPr/>
          <p:nvPr/>
        </p:nvSpPr>
        <p:spPr>
          <a:xfrm>
            <a:off x="8674409" y="3025640"/>
            <a:ext cx="3453604" cy="2605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992" dirty="0">
                <a:solidFill>
                  <a:srgbClr val="C0504D">
                    <a:lumMod val="50000"/>
                  </a:srgbClr>
                </a:solidFill>
                <a:latin typeface="Gabriola" panose="04040605051002020D02" pitchFamily="82" charset="0"/>
              </a:rPr>
              <a:t>Owce</a:t>
            </a:r>
          </a:p>
          <a:p>
            <a:pPr marL="284607" indent="-284607">
              <a:buFont typeface="Wingdings" panose="05000000000000000000" pitchFamily="2" charset="2"/>
              <a:buChar char="§"/>
            </a:pPr>
            <a:r>
              <a:rPr lang="pl-PL" sz="1793" dirty="0">
                <a:solidFill>
                  <a:prstClr val="black"/>
                </a:solidFill>
                <a:latin typeface="Gabriola" panose="04040605051002020D02" pitchFamily="82" charset="0"/>
              </a:rPr>
              <a:t>Pogłowie owiec maleje – </a:t>
            </a:r>
          </a:p>
          <a:p>
            <a:r>
              <a:rPr lang="pl-PL" sz="1793" dirty="0">
                <a:solidFill>
                  <a:prstClr val="black"/>
                </a:solidFill>
                <a:latin typeface="Gabriola" panose="04040605051002020D02" pitchFamily="82" charset="0"/>
              </a:rPr>
              <a:t>       mniejsze znaczenie ma wełna i baranina</a:t>
            </a:r>
          </a:p>
          <a:p>
            <a:pPr marL="284607" indent="-284607">
              <a:buFont typeface="Wingdings" panose="05000000000000000000" pitchFamily="2" charset="2"/>
              <a:buChar char="§"/>
            </a:pPr>
            <a:r>
              <a:rPr lang="pl-PL" sz="1793" dirty="0">
                <a:solidFill>
                  <a:prstClr val="black"/>
                </a:solidFill>
                <a:latin typeface="Gabriola" panose="04040605051002020D02" pitchFamily="82" charset="0"/>
              </a:rPr>
              <a:t>Chów nadal utrzymuje się na Podhalu, Beskidach oraz Podlasiu i w Wielkopolsce – tam, gdzie warunki przyrodnicze nie są sprzyjające dla uprawy ziemi</a:t>
            </a:r>
          </a:p>
          <a:p>
            <a:pPr marL="284607" indent="-284607">
              <a:buFont typeface="Wingdings" panose="05000000000000000000" pitchFamily="2" charset="2"/>
              <a:buChar char="§"/>
            </a:pPr>
            <a:r>
              <a:rPr lang="pl-PL" sz="1793" dirty="0">
                <a:solidFill>
                  <a:prstClr val="black"/>
                </a:solidFill>
                <a:latin typeface="Gabriola" panose="04040605051002020D02" pitchFamily="82" charset="0"/>
              </a:rPr>
              <a:t>Mamy z nich: wełna, mięso, mleko (sery: oscypek i bundz)</a:t>
            </a:r>
          </a:p>
        </p:txBody>
      </p:sp>
      <p:sp>
        <p:nvSpPr>
          <p:cNvPr id="6" name="Prostokąt 5"/>
          <p:cNvSpPr/>
          <p:nvPr/>
        </p:nvSpPr>
        <p:spPr>
          <a:xfrm>
            <a:off x="38310" y="1823775"/>
            <a:ext cx="4227577" cy="2666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992" dirty="0">
                <a:solidFill>
                  <a:srgbClr val="C0504D">
                    <a:lumMod val="50000"/>
                  </a:srgbClr>
                </a:solidFill>
                <a:latin typeface="Gabriola" panose="04040605051002020D02" pitchFamily="82" charset="0"/>
              </a:rPr>
              <a:t>Bydło (krowy, byki)</a:t>
            </a:r>
          </a:p>
          <a:p>
            <a:pPr marL="284607" indent="-284607">
              <a:buFont typeface="Wingdings" panose="05000000000000000000" pitchFamily="2" charset="2"/>
              <a:buChar char="v"/>
            </a:pPr>
            <a:r>
              <a:rPr lang="pl-PL" sz="1793" dirty="0">
                <a:solidFill>
                  <a:prstClr val="black"/>
                </a:solidFill>
                <a:latin typeface="Gabriola" panose="04040605051002020D02" pitchFamily="82" charset="0"/>
              </a:rPr>
              <a:t>Największe pogłowie występuje </a:t>
            </a:r>
            <a:r>
              <a:rPr lang="pl-PL" sz="1793" dirty="0">
                <a:solidFill>
                  <a:srgbClr val="C0504D">
                    <a:lumMod val="50000"/>
                  </a:srgbClr>
                </a:solidFill>
                <a:latin typeface="Gabriola" panose="04040605051002020D02" pitchFamily="82" charset="0"/>
              </a:rPr>
              <a:t>w </a:t>
            </a:r>
            <a:r>
              <a:rPr lang="pl-PL" sz="1992" dirty="0">
                <a:solidFill>
                  <a:srgbClr val="C0504D">
                    <a:lumMod val="50000"/>
                  </a:srgbClr>
                </a:solidFill>
                <a:latin typeface="Gabriola" panose="04040605051002020D02" pitchFamily="82" charset="0"/>
              </a:rPr>
              <a:t>północno-wschodniej </a:t>
            </a:r>
            <a:r>
              <a:rPr lang="pl-PL" sz="1992" dirty="0">
                <a:solidFill>
                  <a:prstClr val="black"/>
                </a:solidFill>
                <a:latin typeface="Gabriola" panose="04040605051002020D02" pitchFamily="82" charset="0"/>
              </a:rPr>
              <a:t>części kraju</a:t>
            </a:r>
            <a:r>
              <a:rPr lang="pl-PL" sz="1793" dirty="0">
                <a:solidFill>
                  <a:prstClr val="black"/>
                </a:solidFill>
                <a:latin typeface="Gabriola" panose="04040605051002020D02" pitchFamily="82" charset="0"/>
              </a:rPr>
              <a:t>, bo jest tam sporo łąk i pastwisk oraz na </a:t>
            </a:r>
            <a:r>
              <a:rPr lang="pl-PL" sz="1793" dirty="0">
                <a:solidFill>
                  <a:srgbClr val="C0504D">
                    <a:lumMod val="50000"/>
                  </a:srgbClr>
                </a:solidFill>
                <a:latin typeface="Gabriola" panose="04040605051002020D02" pitchFamily="82" charset="0"/>
              </a:rPr>
              <a:t>Nizinie Wielkopolskiej</a:t>
            </a:r>
          </a:p>
          <a:p>
            <a:pPr marL="284607" indent="-284607">
              <a:buFont typeface="Wingdings" panose="05000000000000000000" pitchFamily="2" charset="2"/>
              <a:buChar char="v"/>
            </a:pPr>
            <a:r>
              <a:rPr lang="pl-PL" sz="1793" dirty="0">
                <a:solidFill>
                  <a:prstClr val="black"/>
                </a:solidFill>
                <a:latin typeface="Gabriola" panose="04040605051002020D02" pitchFamily="82" charset="0"/>
              </a:rPr>
              <a:t>Mamy z niego: mleko (krowy mleczne) i mięso (krowy mięsne) – wołowina</a:t>
            </a:r>
          </a:p>
          <a:p>
            <a:pPr marL="284607" indent="-284607">
              <a:buFont typeface="Wingdings" panose="05000000000000000000" pitchFamily="2" charset="2"/>
              <a:buChar char="v"/>
            </a:pPr>
            <a:r>
              <a:rPr lang="pl-PL" sz="1793" dirty="0">
                <a:solidFill>
                  <a:prstClr val="black"/>
                </a:solidFill>
                <a:latin typeface="Gabriola" panose="04040605051002020D02" pitchFamily="82" charset="0"/>
              </a:rPr>
              <a:t>Większe znaczenie ma chów mleczny (jogurty i sery)</a:t>
            </a:r>
          </a:p>
          <a:p>
            <a:pPr marL="284607" indent="-284607">
              <a:buFont typeface="Wingdings" panose="05000000000000000000" pitchFamily="2" charset="2"/>
              <a:buChar char="v"/>
            </a:pPr>
            <a:r>
              <a:rPr lang="pl-PL" sz="1793" dirty="0">
                <a:solidFill>
                  <a:prstClr val="black"/>
                </a:solidFill>
                <a:latin typeface="Gabriola" panose="04040605051002020D02" pitchFamily="82" charset="0"/>
              </a:rPr>
              <a:t>Chów ekstensywny (pastwiska) i intensywny (oborowy)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9015234" y="5791732"/>
            <a:ext cx="3025902" cy="919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607" indent="-284607">
              <a:buFont typeface="Wingdings" panose="05000000000000000000" pitchFamily="2" charset="2"/>
              <a:buChar char="ü"/>
            </a:pPr>
            <a:r>
              <a:rPr lang="pl-PL" sz="1793" dirty="0">
                <a:solidFill>
                  <a:prstClr val="black"/>
                </a:solidFill>
                <a:latin typeface="Gabriola" panose="04040605051002020D02" pitchFamily="82" charset="0"/>
              </a:rPr>
              <a:t>Chów zwierząt – dla produktu</a:t>
            </a:r>
          </a:p>
          <a:p>
            <a:pPr marL="284607" indent="-284607">
              <a:buFont typeface="Wingdings" panose="05000000000000000000" pitchFamily="2" charset="2"/>
              <a:buChar char="ü"/>
            </a:pPr>
            <a:r>
              <a:rPr lang="pl-PL" sz="1793" dirty="0">
                <a:solidFill>
                  <a:prstClr val="black"/>
                </a:solidFill>
                <a:latin typeface="Gabriola" panose="04040605051002020D02" pitchFamily="82" charset="0"/>
              </a:rPr>
              <a:t>Hodowla zwierząt – dla potomstwa (krzyżowanie ras) </a:t>
            </a:r>
          </a:p>
        </p:txBody>
      </p:sp>
      <p:pic>
        <p:nvPicPr>
          <p:cNvPr id="27" name="Picture 28" descr="Elektryk Cieszyn | 417 wykonawców | Najlepsi w listopadzie 2020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0" y="6207736"/>
            <a:ext cx="630030" cy="62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61" y="2846767"/>
            <a:ext cx="2240594" cy="203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Bydło, Krowa, Zwierzę, Biologia, Wołow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623" y="4105774"/>
            <a:ext cx="1108657" cy="73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Świnia, Stodoła, Gospodarstwo Rolne"/>
          <p:cNvPicPr>
            <a:picLocks noChangeAspect="1" noChangeArrowheads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727" y="3289914"/>
            <a:ext cx="1803362" cy="93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Koń, Zwierzę, Grafik, Koński, Zabytkow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8499" y="568824"/>
            <a:ext cx="751870" cy="68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Koń Wyścigowy Zwierzę - Darmowa grafika wektorowa na Pixabay"/>
          <p:cNvPicPr>
            <a:picLocks noChangeAspect="1" noChangeArrowheads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300" y="2631128"/>
            <a:ext cx="439151" cy="37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5" descr="Koń Wyścigowy Zwierzę - Darmowa grafika wektorowa na Pixabay"/>
          <p:cNvPicPr>
            <a:picLocks noChangeAspect="1" noChangeArrowheads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5753" y="2612954"/>
            <a:ext cx="439151" cy="37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5" descr="Koń Wyścigowy Zwierzę - Darmowa grafika wektorowa na Pixabay"/>
          <p:cNvPicPr>
            <a:picLocks noChangeAspect="1" noChangeArrowheads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614" y="2634133"/>
            <a:ext cx="439151" cy="37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Owce Zwierzę Grafik - Darmowa grafika wektorowa na Pixaba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614" y="3169322"/>
            <a:ext cx="796907" cy="53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Kogut Kura Drób Zwierzę - Darmowa grafika wektorowa na Pixaba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43" y="4881994"/>
            <a:ext cx="608629" cy="58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Jajko Wielkanoc Różowy - Darmowy obraz na Pixabay"/>
          <p:cNvPicPr>
            <a:picLocks noChangeAspect="1" noChangeArrowheads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395" y="6198458"/>
            <a:ext cx="507856" cy="50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Obraz 43"/>
          <p:cNvPicPr>
            <a:picLocks noChangeAspect="1"/>
          </p:cNvPicPr>
          <p:nvPr/>
        </p:nvPicPr>
        <p:blipFill rotWithShape="1">
          <a:blip r:embed="rId14"/>
          <a:srcRect l="1907" t="5144" r="2816" b="3848"/>
          <a:stretch/>
        </p:blipFill>
        <p:spPr>
          <a:xfrm>
            <a:off x="0" y="13786"/>
            <a:ext cx="12142985" cy="6830429"/>
          </a:xfrm>
          <a:prstGeom prst="rect">
            <a:avLst/>
          </a:prstGeom>
          <a:effectLst>
            <a:glow rad="63500">
              <a:schemeClr val="bg1">
                <a:lumMod val="95000"/>
                <a:alpha val="8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60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281</Words>
  <Application>Microsoft Office PowerPoint</Application>
  <PresentationFormat>Panoramiczny</PresentationFormat>
  <Paragraphs>31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7" baseType="lpstr">
      <vt:lpstr>Arial</vt:lpstr>
      <vt:lpstr>Calibri</vt:lpstr>
      <vt:lpstr>Courier New</vt:lpstr>
      <vt:lpstr>Gabriola</vt:lpstr>
      <vt:lpstr>Wingdings</vt:lpstr>
      <vt:lpstr>1_Motyw pakietu Office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7791</dc:creator>
  <cp:lastModifiedBy>Iza</cp:lastModifiedBy>
  <cp:revision>12</cp:revision>
  <dcterms:created xsi:type="dcterms:W3CDTF">2022-07-27T14:09:22Z</dcterms:created>
  <dcterms:modified xsi:type="dcterms:W3CDTF">2023-07-26T07:57:25Z</dcterms:modified>
</cp:coreProperties>
</file>